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63"/>
  </p:notesMasterIdLst>
  <p:handoutMasterIdLst>
    <p:handoutMasterId r:id="rId64"/>
  </p:handoutMasterIdLst>
  <p:sldIdLst>
    <p:sldId id="1125" r:id="rId2"/>
    <p:sldId id="815" r:id="rId3"/>
    <p:sldId id="997" r:id="rId4"/>
    <p:sldId id="1037" r:id="rId5"/>
    <p:sldId id="1023" r:id="rId6"/>
    <p:sldId id="1030" r:id="rId7"/>
    <p:sldId id="1098" r:id="rId8"/>
    <p:sldId id="1047" r:id="rId9"/>
    <p:sldId id="1093" r:id="rId10"/>
    <p:sldId id="1021" r:id="rId11"/>
    <p:sldId id="1046" r:id="rId12"/>
    <p:sldId id="1034" r:id="rId13"/>
    <p:sldId id="1055" r:id="rId14"/>
    <p:sldId id="1035" r:id="rId15"/>
    <p:sldId id="1045" r:id="rId16"/>
    <p:sldId id="1013" r:id="rId17"/>
    <p:sldId id="1012" r:id="rId18"/>
    <p:sldId id="1095" r:id="rId19"/>
    <p:sldId id="1096" r:id="rId20"/>
    <p:sldId id="1025" r:id="rId21"/>
    <p:sldId id="1054" r:id="rId22"/>
    <p:sldId id="1097" r:id="rId23"/>
    <p:sldId id="1099" r:id="rId24"/>
    <p:sldId id="1027" r:id="rId25"/>
    <p:sldId id="1028" r:id="rId26"/>
    <p:sldId id="1029" r:id="rId27"/>
    <p:sldId id="1032" r:id="rId28"/>
    <p:sldId id="1092" r:id="rId29"/>
    <p:sldId id="1100" r:id="rId30"/>
    <p:sldId id="1036" r:id="rId31"/>
    <p:sldId id="1048" r:id="rId32"/>
    <p:sldId id="1002" r:id="rId33"/>
    <p:sldId id="1003" r:id="rId34"/>
    <p:sldId id="1004" r:id="rId35"/>
    <p:sldId id="1001" r:id="rId36"/>
    <p:sldId id="1049" r:id="rId37"/>
    <p:sldId id="999" r:id="rId38"/>
    <p:sldId id="998" r:id="rId39"/>
    <p:sldId id="1005" r:id="rId40"/>
    <p:sldId id="1006" r:id="rId41"/>
    <p:sldId id="1011" r:id="rId42"/>
    <p:sldId id="1007" r:id="rId43"/>
    <p:sldId id="1009" r:id="rId44"/>
    <p:sldId id="1008" r:id="rId45"/>
    <p:sldId id="1010" r:id="rId46"/>
    <p:sldId id="1039" r:id="rId47"/>
    <p:sldId id="1044" r:id="rId48"/>
    <p:sldId id="1050" r:id="rId49"/>
    <p:sldId id="1015" r:id="rId50"/>
    <p:sldId id="1094" r:id="rId51"/>
    <p:sldId id="1017" r:id="rId52"/>
    <p:sldId id="1014" r:id="rId53"/>
    <p:sldId id="1041" r:id="rId54"/>
    <p:sldId id="1018" r:id="rId55"/>
    <p:sldId id="1051" r:id="rId56"/>
    <p:sldId id="1040" r:id="rId57"/>
    <p:sldId id="1043" r:id="rId58"/>
    <p:sldId id="1091" r:id="rId59"/>
    <p:sldId id="1089" r:id="rId60"/>
    <p:sldId id="1090" r:id="rId61"/>
    <p:sldId id="1042" r:id="rId62"/>
  </p:sldIdLst>
  <p:sldSz cx="12192000" cy="6858000"/>
  <p:notesSz cx="7315200" cy="9601200"/>
  <p:defaultTextStyle>
    <a:defPPr>
      <a:defRPr lang="en-US"/>
    </a:defPPr>
    <a:lvl1pPr algn="l" rtl="0" eaLnBrk="0" fontAlgn="base" hangingPunct="0">
      <a:spcBef>
        <a:spcPct val="0"/>
      </a:spcBef>
      <a:spcAft>
        <a:spcPct val="0"/>
      </a:spcAft>
      <a:defRPr sz="2400" b="1" kern="1200">
        <a:solidFill>
          <a:schemeClr val="tx1"/>
        </a:solidFill>
        <a:latin typeface="Arial" charset="0"/>
        <a:ea typeface="+mn-ea"/>
        <a:cs typeface="Arial" charset="0"/>
      </a:defRPr>
    </a:lvl1pPr>
    <a:lvl2pPr marL="457200" algn="l" rtl="0" eaLnBrk="0" fontAlgn="base" hangingPunct="0">
      <a:spcBef>
        <a:spcPct val="0"/>
      </a:spcBef>
      <a:spcAft>
        <a:spcPct val="0"/>
      </a:spcAft>
      <a:defRPr sz="2400" b="1" kern="1200">
        <a:solidFill>
          <a:schemeClr val="tx1"/>
        </a:solidFill>
        <a:latin typeface="Arial" charset="0"/>
        <a:ea typeface="+mn-ea"/>
        <a:cs typeface="Arial" charset="0"/>
      </a:defRPr>
    </a:lvl2pPr>
    <a:lvl3pPr marL="914400" algn="l" rtl="0" eaLnBrk="0" fontAlgn="base" hangingPunct="0">
      <a:spcBef>
        <a:spcPct val="0"/>
      </a:spcBef>
      <a:spcAft>
        <a:spcPct val="0"/>
      </a:spcAft>
      <a:defRPr sz="2400" b="1" kern="1200">
        <a:solidFill>
          <a:schemeClr val="tx1"/>
        </a:solidFill>
        <a:latin typeface="Arial" charset="0"/>
        <a:ea typeface="+mn-ea"/>
        <a:cs typeface="Arial" charset="0"/>
      </a:defRPr>
    </a:lvl3pPr>
    <a:lvl4pPr marL="1371600" algn="l" rtl="0" eaLnBrk="0" fontAlgn="base" hangingPunct="0">
      <a:spcBef>
        <a:spcPct val="0"/>
      </a:spcBef>
      <a:spcAft>
        <a:spcPct val="0"/>
      </a:spcAft>
      <a:defRPr sz="2400" b="1" kern="1200">
        <a:solidFill>
          <a:schemeClr val="tx1"/>
        </a:solidFill>
        <a:latin typeface="Arial" charset="0"/>
        <a:ea typeface="+mn-ea"/>
        <a:cs typeface="Arial" charset="0"/>
      </a:defRPr>
    </a:lvl4pPr>
    <a:lvl5pPr marL="1828800" algn="l" rtl="0" eaLnBrk="0" fontAlgn="base" hangingPunct="0">
      <a:spcBef>
        <a:spcPct val="0"/>
      </a:spcBef>
      <a:spcAft>
        <a:spcPct val="0"/>
      </a:spcAft>
      <a:defRPr sz="2400" b="1" kern="1200">
        <a:solidFill>
          <a:schemeClr val="tx1"/>
        </a:solidFill>
        <a:latin typeface="Arial" charset="0"/>
        <a:ea typeface="+mn-ea"/>
        <a:cs typeface="Arial" charset="0"/>
      </a:defRPr>
    </a:lvl5pPr>
    <a:lvl6pPr marL="2286000" algn="l" defTabSz="914400" rtl="0" eaLnBrk="1" latinLnBrk="0" hangingPunct="1">
      <a:defRPr sz="2400" b="1" kern="1200">
        <a:solidFill>
          <a:schemeClr val="tx1"/>
        </a:solidFill>
        <a:latin typeface="Arial" charset="0"/>
        <a:ea typeface="+mn-ea"/>
        <a:cs typeface="Arial" charset="0"/>
      </a:defRPr>
    </a:lvl6pPr>
    <a:lvl7pPr marL="2743200" algn="l" defTabSz="914400" rtl="0" eaLnBrk="1" latinLnBrk="0" hangingPunct="1">
      <a:defRPr sz="2400" b="1" kern="1200">
        <a:solidFill>
          <a:schemeClr val="tx1"/>
        </a:solidFill>
        <a:latin typeface="Arial" charset="0"/>
        <a:ea typeface="+mn-ea"/>
        <a:cs typeface="Arial" charset="0"/>
      </a:defRPr>
    </a:lvl7pPr>
    <a:lvl8pPr marL="3200400" algn="l" defTabSz="914400" rtl="0" eaLnBrk="1" latinLnBrk="0" hangingPunct="1">
      <a:defRPr sz="2400" b="1" kern="1200">
        <a:solidFill>
          <a:schemeClr val="tx1"/>
        </a:solidFill>
        <a:latin typeface="Arial" charset="0"/>
        <a:ea typeface="+mn-ea"/>
        <a:cs typeface="Arial" charset="0"/>
      </a:defRPr>
    </a:lvl8pPr>
    <a:lvl9pPr marL="3657600" algn="l" defTabSz="914400" rtl="0" eaLnBrk="1" latinLnBrk="0" hangingPunct="1">
      <a:defRPr sz="2400" b="1"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CC"/>
    <a:srgbClr val="FF2F92"/>
    <a:srgbClr val="FF9900"/>
    <a:srgbClr val="CC66FF"/>
    <a:srgbClr val="FFC3D6"/>
    <a:srgbClr val="0000FF"/>
    <a:srgbClr val="FF0000"/>
    <a:srgbClr val="33CC33"/>
    <a:srgbClr val="FF33CC"/>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78" autoAdjust="0"/>
    <p:restoredTop sz="78862" autoAdjust="0"/>
  </p:normalViewPr>
  <p:slideViewPr>
    <p:cSldViewPr>
      <p:cViewPr varScale="1">
        <p:scale>
          <a:sx n="92" d="100"/>
          <a:sy n="92" d="100"/>
        </p:scale>
        <p:origin x="1227" y="4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3CE52C-1C94-BB41-9AE7-6AEA439D50AF}" type="doc">
      <dgm:prSet loTypeId="urn:microsoft.com/office/officeart/2005/8/layout/process2" loCatId="" qsTypeId="urn:microsoft.com/office/officeart/2005/8/quickstyle/simple1" qsCatId="simple" csTypeId="urn:microsoft.com/office/officeart/2005/8/colors/accent1_2" csCatId="accent1" phldr="1"/>
      <dgm:spPr/>
    </dgm:pt>
    <dgm:pt modelId="{40285BE5-341B-B24C-AC5D-5D2C859EA8A5}">
      <dgm:prSet phldrT="[Text]"/>
      <dgm:spPr/>
      <dgm:t>
        <a:bodyPr/>
        <a:lstStyle/>
        <a:p>
          <a:r>
            <a:rPr lang="en-US" dirty="0"/>
            <a:t>conv</a:t>
          </a:r>
        </a:p>
      </dgm:t>
    </dgm:pt>
    <dgm:pt modelId="{1F82A298-2A24-FD4D-B945-FD98BAE3FDA8}" type="parTrans" cxnId="{1B6539A0-95E2-6E4A-8F2F-72A6489E1EFB}">
      <dgm:prSet/>
      <dgm:spPr/>
      <dgm:t>
        <a:bodyPr/>
        <a:lstStyle/>
        <a:p>
          <a:endParaRPr lang="en-US"/>
        </a:p>
      </dgm:t>
    </dgm:pt>
    <dgm:pt modelId="{069313D8-31F1-B748-B792-F2468564A5B8}" type="sibTrans" cxnId="{1B6539A0-95E2-6E4A-8F2F-72A6489E1EFB}">
      <dgm:prSet/>
      <dgm:spPr/>
      <dgm:t>
        <a:bodyPr/>
        <a:lstStyle/>
        <a:p>
          <a:endParaRPr lang="en-US"/>
        </a:p>
      </dgm:t>
    </dgm:pt>
    <dgm:pt modelId="{D4AAF42B-8C05-C344-AF72-C955E2E12E9C}">
      <dgm:prSet phldrT="[Text]"/>
      <dgm:spPr>
        <a:solidFill>
          <a:srgbClr val="CC66FF"/>
        </a:solidFill>
      </dgm:spPr>
      <dgm:t>
        <a:bodyPr/>
        <a:lstStyle/>
        <a:p>
          <a:r>
            <a:rPr lang="en-US" dirty="0"/>
            <a:t>BN</a:t>
          </a:r>
        </a:p>
      </dgm:t>
    </dgm:pt>
    <dgm:pt modelId="{5FCEB287-DE31-A148-B9B1-50D1E3931476}" type="parTrans" cxnId="{81960D52-EEEA-5648-9B50-ADB13C17C449}">
      <dgm:prSet/>
      <dgm:spPr/>
      <dgm:t>
        <a:bodyPr/>
        <a:lstStyle/>
        <a:p>
          <a:endParaRPr lang="en-US"/>
        </a:p>
      </dgm:t>
    </dgm:pt>
    <dgm:pt modelId="{48232199-A276-C249-BA06-8B568A16587F}" type="sibTrans" cxnId="{81960D52-EEEA-5648-9B50-ADB13C17C449}">
      <dgm:prSet/>
      <dgm:spPr/>
      <dgm:t>
        <a:bodyPr/>
        <a:lstStyle/>
        <a:p>
          <a:endParaRPr lang="en-US"/>
        </a:p>
      </dgm:t>
    </dgm:pt>
    <dgm:pt modelId="{69CBBDB7-447D-9C47-991D-CCC7BC491EAF}">
      <dgm:prSet phldrT="[Text]"/>
      <dgm:spPr>
        <a:solidFill>
          <a:srgbClr val="CC66FF"/>
        </a:solidFill>
      </dgm:spPr>
      <dgm:t>
        <a:bodyPr/>
        <a:lstStyle/>
        <a:p>
          <a:r>
            <a:rPr lang="en-US" dirty="0"/>
            <a:t>BN</a:t>
          </a:r>
        </a:p>
      </dgm:t>
    </dgm:pt>
    <dgm:pt modelId="{9A53F184-8F3B-8244-ADBA-15635F0CA3EC}" type="parTrans" cxnId="{8AE06616-14F8-E747-B3EE-DECD2D6A78CB}">
      <dgm:prSet/>
      <dgm:spPr/>
      <dgm:t>
        <a:bodyPr/>
        <a:lstStyle/>
        <a:p>
          <a:endParaRPr lang="en-US"/>
        </a:p>
      </dgm:t>
    </dgm:pt>
    <dgm:pt modelId="{A1662D91-9280-A44D-8F21-65C437F0E2B2}" type="sibTrans" cxnId="{8AE06616-14F8-E747-B3EE-DECD2D6A78CB}">
      <dgm:prSet/>
      <dgm:spPr/>
      <dgm:t>
        <a:bodyPr/>
        <a:lstStyle/>
        <a:p>
          <a:endParaRPr lang="en-US"/>
        </a:p>
      </dgm:t>
    </dgm:pt>
    <dgm:pt modelId="{F7053E66-DCFB-9645-AD10-5754EE064449}">
      <dgm:prSet phldrT="[Text]"/>
      <dgm:spPr>
        <a:solidFill>
          <a:srgbClr val="FF9900"/>
        </a:solidFill>
      </dgm:spPr>
      <dgm:t>
        <a:bodyPr/>
        <a:lstStyle/>
        <a:p>
          <a:r>
            <a:rPr lang="en-US" dirty="0" err="1"/>
            <a:t>ReLU</a:t>
          </a:r>
          <a:endParaRPr lang="en-US" dirty="0"/>
        </a:p>
      </dgm:t>
    </dgm:pt>
    <dgm:pt modelId="{B6CB9CF1-D709-B048-A1DF-8389980CB898}" type="parTrans" cxnId="{9BEB4506-C1C5-A541-B178-EC8A3B16251B}">
      <dgm:prSet/>
      <dgm:spPr/>
      <dgm:t>
        <a:bodyPr/>
        <a:lstStyle/>
        <a:p>
          <a:endParaRPr lang="en-US"/>
        </a:p>
      </dgm:t>
    </dgm:pt>
    <dgm:pt modelId="{36470767-71B0-6B4F-AFAD-BA8833261469}" type="sibTrans" cxnId="{9BEB4506-C1C5-A541-B178-EC8A3B16251B}">
      <dgm:prSet/>
      <dgm:spPr/>
      <dgm:t>
        <a:bodyPr/>
        <a:lstStyle/>
        <a:p>
          <a:endParaRPr lang="en-US"/>
        </a:p>
      </dgm:t>
    </dgm:pt>
    <dgm:pt modelId="{8F0FDD91-7D6A-A74D-B9B7-3141BF6130C8}">
      <dgm:prSet phldrT="[Text]"/>
      <dgm:spPr/>
      <dgm:t>
        <a:bodyPr/>
        <a:lstStyle/>
        <a:p>
          <a:r>
            <a:rPr lang="en-US" dirty="0"/>
            <a:t>conv</a:t>
          </a:r>
        </a:p>
      </dgm:t>
    </dgm:pt>
    <dgm:pt modelId="{4D9B8EFF-0877-F94F-B019-3B224E804D78}" type="sibTrans" cxnId="{538E8D82-00D9-2246-9CFA-7BD6C0FC124F}">
      <dgm:prSet/>
      <dgm:spPr/>
      <dgm:t>
        <a:bodyPr/>
        <a:lstStyle/>
        <a:p>
          <a:endParaRPr lang="en-US"/>
        </a:p>
      </dgm:t>
    </dgm:pt>
    <dgm:pt modelId="{662F1DB6-3A53-824C-B7A1-B382AD64207A}" type="parTrans" cxnId="{538E8D82-00D9-2246-9CFA-7BD6C0FC124F}">
      <dgm:prSet/>
      <dgm:spPr/>
      <dgm:t>
        <a:bodyPr/>
        <a:lstStyle/>
        <a:p>
          <a:endParaRPr lang="en-US"/>
        </a:p>
      </dgm:t>
    </dgm:pt>
    <dgm:pt modelId="{D9615E49-4DDD-564B-8187-BBEABEDF29BB}">
      <dgm:prSet phldrT="[Text]"/>
      <dgm:spPr>
        <a:solidFill>
          <a:srgbClr val="FF9900"/>
        </a:solidFill>
      </dgm:spPr>
      <dgm:t>
        <a:bodyPr/>
        <a:lstStyle/>
        <a:p>
          <a:r>
            <a:rPr lang="en-US" dirty="0" err="1"/>
            <a:t>ReLU</a:t>
          </a:r>
          <a:endParaRPr lang="en-US" dirty="0"/>
        </a:p>
      </dgm:t>
    </dgm:pt>
    <dgm:pt modelId="{3841D903-40C0-0B48-84A8-5C132AA8289D}" type="sibTrans" cxnId="{4EC8E138-E555-0A45-8507-E757DC2321E4}">
      <dgm:prSet/>
      <dgm:spPr/>
      <dgm:t>
        <a:bodyPr/>
        <a:lstStyle/>
        <a:p>
          <a:endParaRPr lang="en-US"/>
        </a:p>
      </dgm:t>
    </dgm:pt>
    <dgm:pt modelId="{A23A855A-7329-4047-B2AC-74C37D9E6E2B}" type="parTrans" cxnId="{4EC8E138-E555-0A45-8507-E757DC2321E4}">
      <dgm:prSet/>
      <dgm:spPr/>
      <dgm:t>
        <a:bodyPr/>
        <a:lstStyle/>
        <a:p>
          <a:endParaRPr lang="en-US"/>
        </a:p>
      </dgm:t>
    </dgm:pt>
    <dgm:pt modelId="{5E221DFA-55A6-DB46-9367-7015713181EE}" type="pres">
      <dgm:prSet presAssocID="{E33CE52C-1C94-BB41-9AE7-6AEA439D50AF}" presName="linearFlow" presStyleCnt="0">
        <dgm:presLayoutVars>
          <dgm:resizeHandles val="exact"/>
        </dgm:presLayoutVars>
      </dgm:prSet>
      <dgm:spPr/>
    </dgm:pt>
    <dgm:pt modelId="{B8D5DE1E-9728-4140-88FE-155DCC88D2CB}" type="pres">
      <dgm:prSet presAssocID="{40285BE5-341B-B24C-AC5D-5D2C859EA8A5}" presName="node" presStyleLbl="node1" presStyleIdx="0" presStyleCnt="6" custScaleX="245860">
        <dgm:presLayoutVars>
          <dgm:bulletEnabled val="1"/>
        </dgm:presLayoutVars>
      </dgm:prSet>
      <dgm:spPr/>
    </dgm:pt>
    <dgm:pt modelId="{8E3229E8-9835-3442-B89C-C751B7A076D7}" type="pres">
      <dgm:prSet presAssocID="{069313D8-31F1-B748-B792-F2468564A5B8}" presName="sibTrans" presStyleLbl="sibTrans2D1" presStyleIdx="0" presStyleCnt="5"/>
      <dgm:spPr/>
    </dgm:pt>
    <dgm:pt modelId="{0BD79A4B-20D4-0E42-88D2-50CB9D23BD7F}" type="pres">
      <dgm:prSet presAssocID="{069313D8-31F1-B748-B792-F2468564A5B8}" presName="connectorText" presStyleLbl="sibTrans2D1" presStyleIdx="0" presStyleCnt="5"/>
      <dgm:spPr/>
    </dgm:pt>
    <dgm:pt modelId="{6DE6C58A-FA18-404A-8D75-ED1497BA30EC}" type="pres">
      <dgm:prSet presAssocID="{D4AAF42B-8C05-C344-AF72-C955E2E12E9C}" presName="node" presStyleLbl="node1" presStyleIdx="1" presStyleCnt="6" custScaleX="245860">
        <dgm:presLayoutVars>
          <dgm:bulletEnabled val="1"/>
        </dgm:presLayoutVars>
      </dgm:prSet>
      <dgm:spPr/>
    </dgm:pt>
    <dgm:pt modelId="{0238D970-5770-3E43-BC3D-E7506C8AD436}" type="pres">
      <dgm:prSet presAssocID="{48232199-A276-C249-BA06-8B568A16587F}" presName="sibTrans" presStyleLbl="sibTrans2D1" presStyleIdx="1" presStyleCnt="5"/>
      <dgm:spPr/>
    </dgm:pt>
    <dgm:pt modelId="{351617EF-6AAA-C54C-B896-109D56285E30}" type="pres">
      <dgm:prSet presAssocID="{48232199-A276-C249-BA06-8B568A16587F}" presName="connectorText" presStyleLbl="sibTrans2D1" presStyleIdx="1" presStyleCnt="5"/>
      <dgm:spPr/>
    </dgm:pt>
    <dgm:pt modelId="{4F449D70-F370-EA49-BA33-D16A9CF5E5FF}" type="pres">
      <dgm:prSet presAssocID="{D9615E49-4DDD-564B-8187-BBEABEDF29BB}" presName="node" presStyleLbl="node1" presStyleIdx="2" presStyleCnt="6" custScaleX="245860">
        <dgm:presLayoutVars>
          <dgm:bulletEnabled val="1"/>
        </dgm:presLayoutVars>
      </dgm:prSet>
      <dgm:spPr/>
    </dgm:pt>
    <dgm:pt modelId="{5A59A924-7E4E-F449-9E1C-368CE65A09F8}" type="pres">
      <dgm:prSet presAssocID="{3841D903-40C0-0B48-84A8-5C132AA8289D}" presName="sibTrans" presStyleLbl="sibTrans2D1" presStyleIdx="2" presStyleCnt="5"/>
      <dgm:spPr/>
    </dgm:pt>
    <dgm:pt modelId="{52955A06-ACFE-AE40-B853-2062D41921C0}" type="pres">
      <dgm:prSet presAssocID="{3841D903-40C0-0B48-84A8-5C132AA8289D}" presName="connectorText" presStyleLbl="sibTrans2D1" presStyleIdx="2" presStyleCnt="5"/>
      <dgm:spPr/>
    </dgm:pt>
    <dgm:pt modelId="{A06A385B-F3D2-8448-A982-52F26D72860C}" type="pres">
      <dgm:prSet presAssocID="{8F0FDD91-7D6A-A74D-B9B7-3141BF6130C8}" presName="node" presStyleLbl="node1" presStyleIdx="3" presStyleCnt="6" custScaleX="245860">
        <dgm:presLayoutVars>
          <dgm:bulletEnabled val="1"/>
        </dgm:presLayoutVars>
      </dgm:prSet>
      <dgm:spPr/>
    </dgm:pt>
    <dgm:pt modelId="{44DEAE11-C96D-8B46-ADAB-B61422A4C229}" type="pres">
      <dgm:prSet presAssocID="{4D9B8EFF-0877-F94F-B019-3B224E804D78}" presName="sibTrans" presStyleLbl="sibTrans2D1" presStyleIdx="3" presStyleCnt="5"/>
      <dgm:spPr/>
    </dgm:pt>
    <dgm:pt modelId="{47A854F0-4EF7-8D49-84A6-DF8CECBDBD13}" type="pres">
      <dgm:prSet presAssocID="{4D9B8EFF-0877-F94F-B019-3B224E804D78}" presName="connectorText" presStyleLbl="sibTrans2D1" presStyleIdx="3" presStyleCnt="5"/>
      <dgm:spPr/>
    </dgm:pt>
    <dgm:pt modelId="{2B2249B9-A079-D541-A20F-2213AD395144}" type="pres">
      <dgm:prSet presAssocID="{69CBBDB7-447D-9C47-991D-CCC7BC491EAF}" presName="node" presStyleLbl="node1" presStyleIdx="4" presStyleCnt="6" custScaleX="245860">
        <dgm:presLayoutVars>
          <dgm:bulletEnabled val="1"/>
        </dgm:presLayoutVars>
      </dgm:prSet>
      <dgm:spPr/>
    </dgm:pt>
    <dgm:pt modelId="{457A5194-E9B3-9A42-8678-48F008318849}" type="pres">
      <dgm:prSet presAssocID="{A1662D91-9280-A44D-8F21-65C437F0E2B2}" presName="sibTrans" presStyleLbl="sibTrans2D1" presStyleIdx="4" presStyleCnt="5"/>
      <dgm:spPr/>
    </dgm:pt>
    <dgm:pt modelId="{9462B92E-3EEB-3647-AF99-8219B8C03605}" type="pres">
      <dgm:prSet presAssocID="{A1662D91-9280-A44D-8F21-65C437F0E2B2}" presName="connectorText" presStyleLbl="sibTrans2D1" presStyleIdx="4" presStyleCnt="5"/>
      <dgm:spPr/>
    </dgm:pt>
    <dgm:pt modelId="{31DA936D-F4E5-0242-B9EB-A64ADF96156D}" type="pres">
      <dgm:prSet presAssocID="{F7053E66-DCFB-9645-AD10-5754EE064449}" presName="node" presStyleLbl="node1" presStyleIdx="5" presStyleCnt="6" custScaleX="245860">
        <dgm:presLayoutVars>
          <dgm:bulletEnabled val="1"/>
        </dgm:presLayoutVars>
      </dgm:prSet>
      <dgm:spPr/>
    </dgm:pt>
  </dgm:ptLst>
  <dgm:cxnLst>
    <dgm:cxn modelId="{EFDF8E01-9AC0-0F49-912D-FBE4647B78BD}" type="presOf" srcId="{069313D8-31F1-B748-B792-F2468564A5B8}" destId="{0BD79A4B-20D4-0E42-88D2-50CB9D23BD7F}" srcOrd="1" destOrd="0" presId="urn:microsoft.com/office/officeart/2005/8/layout/process2"/>
    <dgm:cxn modelId="{30FE0C04-CCFC-7142-8CB7-2C4FD8EC1DA1}" type="presOf" srcId="{69CBBDB7-447D-9C47-991D-CCC7BC491EAF}" destId="{2B2249B9-A079-D541-A20F-2213AD395144}" srcOrd="0" destOrd="0" presId="urn:microsoft.com/office/officeart/2005/8/layout/process2"/>
    <dgm:cxn modelId="{9BEB4506-C1C5-A541-B178-EC8A3B16251B}" srcId="{E33CE52C-1C94-BB41-9AE7-6AEA439D50AF}" destId="{F7053E66-DCFB-9645-AD10-5754EE064449}" srcOrd="5" destOrd="0" parTransId="{B6CB9CF1-D709-B048-A1DF-8389980CB898}" sibTransId="{36470767-71B0-6B4F-AFAD-BA8833261469}"/>
    <dgm:cxn modelId="{17207E0B-0FA9-0F4D-9EBB-9F76CFE20A93}" type="presOf" srcId="{3841D903-40C0-0B48-84A8-5C132AA8289D}" destId="{52955A06-ACFE-AE40-B853-2062D41921C0}" srcOrd="1" destOrd="0" presId="urn:microsoft.com/office/officeart/2005/8/layout/process2"/>
    <dgm:cxn modelId="{8AE06616-14F8-E747-B3EE-DECD2D6A78CB}" srcId="{E33CE52C-1C94-BB41-9AE7-6AEA439D50AF}" destId="{69CBBDB7-447D-9C47-991D-CCC7BC491EAF}" srcOrd="4" destOrd="0" parTransId="{9A53F184-8F3B-8244-ADBA-15635F0CA3EC}" sibTransId="{A1662D91-9280-A44D-8F21-65C437F0E2B2}"/>
    <dgm:cxn modelId="{0780082A-7B27-6B48-B6B7-123AB1931620}" type="presOf" srcId="{4D9B8EFF-0877-F94F-B019-3B224E804D78}" destId="{44DEAE11-C96D-8B46-ADAB-B61422A4C229}" srcOrd="0" destOrd="0" presId="urn:microsoft.com/office/officeart/2005/8/layout/process2"/>
    <dgm:cxn modelId="{F13A322C-501C-DD4A-80B7-91EDBBBA16A5}" type="presOf" srcId="{D9615E49-4DDD-564B-8187-BBEABEDF29BB}" destId="{4F449D70-F370-EA49-BA33-D16A9CF5E5FF}" srcOrd="0" destOrd="0" presId="urn:microsoft.com/office/officeart/2005/8/layout/process2"/>
    <dgm:cxn modelId="{4EC8E138-E555-0A45-8507-E757DC2321E4}" srcId="{E33CE52C-1C94-BB41-9AE7-6AEA439D50AF}" destId="{D9615E49-4DDD-564B-8187-BBEABEDF29BB}" srcOrd="2" destOrd="0" parTransId="{A23A855A-7329-4047-B2AC-74C37D9E6E2B}" sibTransId="{3841D903-40C0-0B48-84A8-5C132AA8289D}"/>
    <dgm:cxn modelId="{B56E425D-744D-1D41-8C53-30B3C2D06B4C}" type="presOf" srcId="{F7053E66-DCFB-9645-AD10-5754EE064449}" destId="{31DA936D-F4E5-0242-B9EB-A64ADF96156D}" srcOrd="0" destOrd="0" presId="urn:microsoft.com/office/officeart/2005/8/layout/process2"/>
    <dgm:cxn modelId="{35366C5F-66B5-7F47-87D6-F331159E5F70}" type="presOf" srcId="{069313D8-31F1-B748-B792-F2468564A5B8}" destId="{8E3229E8-9835-3442-B89C-C751B7A076D7}" srcOrd="0" destOrd="0" presId="urn:microsoft.com/office/officeart/2005/8/layout/process2"/>
    <dgm:cxn modelId="{330CE46E-53F9-4C44-A7A4-DD769465145D}" type="presOf" srcId="{48232199-A276-C249-BA06-8B568A16587F}" destId="{0238D970-5770-3E43-BC3D-E7506C8AD436}" srcOrd="0" destOrd="0" presId="urn:microsoft.com/office/officeart/2005/8/layout/process2"/>
    <dgm:cxn modelId="{81960D52-EEEA-5648-9B50-ADB13C17C449}" srcId="{E33CE52C-1C94-BB41-9AE7-6AEA439D50AF}" destId="{D4AAF42B-8C05-C344-AF72-C955E2E12E9C}" srcOrd="1" destOrd="0" parTransId="{5FCEB287-DE31-A148-B9B1-50D1E3931476}" sibTransId="{48232199-A276-C249-BA06-8B568A16587F}"/>
    <dgm:cxn modelId="{A45C4D74-C188-4E40-B624-D4396CF11BFD}" type="presOf" srcId="{E33CE52C-1C94-BB41-9AE7-6AEA439D50AF}" destId="{5E221DFA-55A6-DB46-9367-7015713181EE}" srcOrd="0" destOrd="0" presId="urn:microsoft.com/office/officeart/2005/8/layout/process2"/>
    <dgm:cxn modelId="{125E7255-41CC-144F-96F5-39E6F3EE9665}" type="presOf" srcId="{D4AAF42B-8C05-C344-AF72-C955E2E12E9C}" destId="{6DE6C58A-FA18-404A-8D75-ED1497BA30EC}" srcOrd="0" destOrd="0" presId="urn:microsoft.com/office/officeart/2005/8/layout/process2"/>
    <dgm:cxn modelId="{3C206A5A-9B91-A545-8F53-2DDB5587B811}" type="presOf" srcId="{3841D903-40C0-0B48-84A8-5C132AA8289D}" destId="{5A59A924-7E4E-F449-9E1C-368CE65A09F8}" srcOrd="0" destOrd="0" presId="urn:microsoft.com/office/officeart/2005/8/layout/process2"/>
    <dgm:cxn modelId="{538E8D82-00D9-2246-9CFA-7BD6C0FC124F}" srcId="{E33CE52C-1C94-BB41-9AE7-6AEA439D50AF}" destId="{8F0FDD91-7D6A-A74D-B9B7-3141BF6130C8}" srcOrd="3" destOrd="0" parTransId="{662F1DB6-3A53-824C-B7A1-B382AD64207A}" sibTransId="{4D9B8EFF-0877-F94F-B019-3B224E804D78}"/>
    <dgm:cxn modelId="{03D1458D-D20D-F449-9F1B-7D117EDD4E21}" type="presOf" srcId="{A1662D91-9280-A44D-8F21-65C437F0E2B2}" destId="{457A5194-E9B3-9A42-8678-48F008318849}" srcOrd="0" destOrd="0" presId="urn:microsoft.com/office/officeart/2005/8/layout/process2"/>
    <dgm:cxn modelId="{44E5CE9B-BF4E-D74B-82BE-93D9923111ED}" type="presOf" srcId="{8F0FDD91-7D6A-A74D-B9B7-3141BF6130C8}" destId="{A06A385B-F3D2-8448-A982-52F26D72860C}" srcOrd="0" destOrd="0" presId="urn:microsoft.com/office/officeart/2005/8/layout/process2"/>
    <dgm:cxn modelId="{1B6539A0-95E2-6E4A-8F2F-72A6489E1EFB}" srcId="{E33CE52C-1C94-BB41-9AE7-6AEA439D50AF}" destId="{40285BE5-341B-B24C-AC5D-5D2C859EA8A5}" srcOrd="0" destOrd="0" parTransId="{1F82A298-2A24-FD4D-B945-FD98BAE3FDA8}" sibTransId="{069313D8-31F1-B748-B792-F2468564A5B8}"/>
    <dgm:cxn modelId="{744AD4A0-CC89-E244-B2BB-2DFD4260EA2E}" type="presOf" srcId="{4D9B8EFF-0877-F94F-B019-3B224E804D78}" destId="{47A854F0-4EF7-8D49-84A6-DF8CECBDBD13}" srcOrd="1" destOrd="0" presId="urn:microsoft.com/office/officeart/2005/8/layout/process2"/>
    <dgm:cxn modelId="{07024BAB-6E33-6E4A-8849-546FD0C34C4F}" type="presOf" srcId="{A1662D91-9280-A44D-8F21-65C437F0E2B2}" destId="{9462B92E-3EEB-3647-AF99-8219B8C03605}" srcOrd="1" destOrd="0" presId="urn:microsoft.com/office/officeart/2005/8/layout/process2"/>
    <dgm:cxn modelId="{EB058DCA-A0F2-B444-A8AF-40A0E82EE45A}" type="presOf" srcId="{48232199-A276-C249-BA06-8B568A16587F}" destId="{351617EF-6AAA-C54C-B896-109D56285E30}" srcOrd="1" destOrd="0" presId="urn:microsoft.com/office/officeart/2005/8/layout/process2"/>
    <dgm:cxn modelId="{DA9E64FF-FFAC-7E4C-BFF1-6AA1F25EFE40}" type="presOf" srcId="{40285BE5-341B-B24C-AC5D-5D2C859EA8A5}" destId="{B8D5DE1E-9728-4140-88FE-155DCC88D2CB}" srcOrd="0" destOrd="0" presId="urn:microsoft.com/office/officeart/2005/8/layout/process2"/>
    <dgm:cxn modelId="{FC797E3E-BB7A-B647-A47B-A31FF973ABE5}" type="presParOf" srcId="{5E221DFA-55A6-DB46-9367-7015713181EE}" destId="{B8D5DE1E-9728-4140-88FE-155DCC88D2CB}" srcOrd="0" destOrd="0" presId="urn:microsoft.com/office/officeart/2005/8/layout/process2"/>
    <dgm:cxn modelId="{6C1833ED-73F1-CC40-B71C-33D0547EB000}" type="presParOf" srcId="{5E221DFA-55A6-DB46-9367-7015713181EE}" destId="{8E3229E8-9835-3442-B89C-C751B7A076D7}" srcOrd="1" destOrd="0" presId="urn:microsoft.com/office/officeart/2005/8/layout/process2"/>
    <dgm:cxn modelId="{147DF6DA-8FF7-264E-9F4A-F0DDBDFD80A7}" type="presParOf" srcId="{8E3229E8-9835-3442-B89C-C751B7A076D7}" destId="{0BD79A4B-20D4-0E42-88D2-50CB9D23BD7F}" srcOrd="0" destOrd="0" presId="urn:microsoft.com/office/officeart/2005/8/layout/process2"/>
    <dgm:cxn modelId="{02555571-9D3A-4445-A6CC-4D06C0583112}" type="presParOf" srcId="{5E221DFA-55A6-DB46-9367-7015713181EE}" destId="{6DE6C58A-FA18-404A-8D75-ED1497BA30EC}" srcOrd="2" destOrd="0" presId="urn:microsoft.com/office/officeart/2005/8/layout/process2"/>
    <dgm:cxn modelId="{BC99024B-B14E-234C-835E-1F664A627AB4}" type="presParOf" srcId="{5E221DFA-55A6-DB46-9367-7015713181EE}" destId="{0238D970-5770-3E43-BC3D-E7506C8AD436}" srcOrd="3" destOrd="0" presId="urn:microsoft.com/office/officeart/2005/8/layout/process2"/>
    <dgm:cxn modelId="{0D4DF4C6-5A82-A344-A6EB-4C21C9650C81}" type="presParOf" srcId="{0238D970-5770-3E43-BC3D-E7506C8AD436}" destId="{351617EF-6AAA-C54C-B896-109D56285E30}" srcOrd="0" destOrd="0" presId="urn:microsoft.com/office/officeart/2005/8/layout/process2"/>
    <dgm:cxn modelId="{CBDB3A20-1111-1F40-A8BC-608C6D156233}" type="presParOf" srcId="{5E221DFA-55A6-DB46-9367-7015713181EE}" destId="{4F449D70-F370-EA49-BA33-D16A9CF5E5FF}" srcOrd="4" destOrd="0" presId="urn:microsoft.com/office/officeart/2005/8/layout/process2"/>
    <dgm:cxn modelId="{5DAD80CD-DD4E-1843-A999-683E0422D7EB}" type="presParOf" srcId="{5E221DFA-55A6-DB46-9367-7015713181EE}" destId="{5A59A924-7E4E-F449-9E1C-368CE65A09F8}" srcOrd="5" destOrd="0" presId="urn:microsoft.com/office/officeart/2005/8/layout/process2"/>
    <dgm:cxn modelId="{E0FE3EF4-BF67-504E-A979-F7F47128305D}" type="presParOf" srcId="{5A59A924-7E4E-F449-9E1C-368CE65A09F8}" destId="{52955A06-ACFE-AE40-B853-2062D41921C0}" srcOrd="0" destOrd="0" presId="urn:microsoft.com/office/officeart/2005/8/layout/process2"/>
    <dgm:cxn modelId="{B5042B3C-B56A-FD41-8FDA-EF474364A6A0}" type="presParOf" srcId="{5E221DFA-55A6-DB46-9367-7015713181EE}" destId="{A06A385B-F3D2-8448-A982-52F26D72860C}" srcOrd="6" destOrd="0" presId="urn:microsoft.com/office/officeart/2005/8/layout/process2"/>
    <dgm:cxn modelId="{3D5D6FF8-7D04-B540-AB6E-D3D44CA03CCF}" type="presParOf" srcId="{5E221DFA-55A6-DB46-9367-7015713181EE}" destId="{44DEAE11-C96D-8B46-ADAB-B61422A4C229}" srcOrd="7" destOrd="0" presId="urn:microsoft.com/office/officeart/2005/8/layout/process2"/>
    <dgm:cxn modelId="{F18AD607-8860-B04C-A16A-D1929417A9B5}" type="presParOf" srcId="{44DEAE11-C96D-8B46-ADAB-B61422A4C229}" destId="{47A854F0-4EF7-8D49-84A6-DF8CECBDBD13}" srcOrd="0" destOrd="0" presId="urn:microsoft.com/office/officeart/2005/8/layout/process2"/>
    <dgm:cxn modelId="{B7CE852D-9311-7943-9B3C-71479C8A43EF}" type="presParOf" srcId="{5E221DFA-55A6-DB46-9367-7015713181EE}" destId="{2B2249B9-A079-D541-A20F-2213AD395144}" srcOrd="8" destOrd="0" presId="urn:microsoft.com/office/officeart/2005/8/layout/process2"/>
    <dgm:cxn modelId="{C0CEC2E1-E72A-964F-BF72-7D4BB07D72D7}" type="presParOf" srcId="{5E221DFA-55A6-DB46-9367-7015713181EE}" destId="{457A5194-E9B3-9A42-8678-48F008318849}" srcOrd="9" destOrd="0" presId="urn:microsoft.com/office/officeart/2005/8/layout/process2"/>
    <dgm:cxn modelId="{5CCDF00C-0DEE-FB44-A121-D5CBDAEBBE26}" type="presParOf" srcId="{457A5194-E9B3-9A42-8678-48F008318849}" destId="{9462B92E-3EEB-3647-AF99-8219B8C03605}" srcOrd="0" destOrd="0" presId="urn:microsoft.com/office/officeart/2005/8/layout/process2"/>
    <dgm:cxn modelId="{3D234822-4A16-7744-9C39-143262785ECA}" type="presParOf" srcId="{5E221DFA-55A6-DB46-9367-7015713181EE}" destId="{31DA936D-F4E5-0242-B9EB-A64ADF96156D}" srcOrd="10"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D5DE1E-9728-4140-88FE-155DCC88D2CB}">
      <dsp:nvSpPr>
        <dsp:cNvPr id="0" name=""/>
        <dsp:cNvSpPr/>
      </dsp:nvSpPr>
      <dsp:spPr>
        <a:xfrm>
          <a:off x="2722937" y="1541"/>
          <a:ext cx="2021724" cy="4568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conv</a:t>
          </a:r>
        </a:p>
      </dsp:txBody>
      <dsp:txXfrm>
        <a:off x="2736317" y="14921"/>
        <a:ext cx="1994964" cy="430077"/>
      </dsp:txXfrm>
    </dsp:sp>
    <dsp:sp modelId="{8E3229E8-9835-3442-B89C-C751B7A076D7}">
      <dsp:nvSpPr>
        <dsp:cNvPr id="0" name=""/>
        <dsp:cNvSpPr/>
      </dsp:nvSpPr>
      <dsp:spPr>
        <a:xfrm rot="5400000">
          <a:off x="3648143" y="469799"/>
          <a:ext cx="171313" cy="2055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3672127" y="486930"/>
        <a:ext cx="123346" cy="119919"/>
      </dsp:txXfrm>
    </dsp:sp>
    <dsp:sp modelId="{6DE6C58A-FA18-404A-8D75-ED1497BA30EC}">
      <dsp:nvSpPr>
        <dsp:cNvPr id="0" name=""/>
        <dsp:cNvSpPr/>
      </dsp:nvSpPr>
      <dsp:spPr>
        <a:xfrm>
          <a:off x="2722937" y="686797"/>
          <a:ext cx="2021724" cy="456837"/>
        </a:xfrm>
        <a:prstGeom prst="roundRect">
          <a:avLst>
            <a:gd name="adj" fmla="val 10000"/>
          </a:avLst>
        </a:prstGeom>
        <a:solidFill>
          <a:srgbClr val="CC66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BN</a:t>
          </a:r>
        </a:p>
      </dsp:txBody>
      <dsp:txXfrm>
        <a:off x="2736317" y="700177"/>
        <a:ext cx="1994964" cy="430077"/>
      </dsp:txXfrm>
    </dsp:sp>
    <dsp:sp modelId="{0238D970-5770-3E43-BC3D-E7506C8AD436}">
      <dsp:nvSpPr>
        <dsp:cNvPr id="0" name=""/>
        <dsp:cNvSpPr/>
      </dsp:nvSpPr>
      <dsp:spPr>
        <a:xfrm rot="5400000">
          <a:off x="3648143" y="1155055"/>
          <a:ext cx="171313" cy="2055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3672127" y="1172186"/>
        <a:ext cx="123346" cy="119919"/>
      </dsp:txXfrm>
    </dsp:sp>
    <dsp:sp modelId="{4F449D70-F370-EA49-BA33-D16A9CF5E5FF}">
      <dsp:nvSpPr>
        <dsp:cNvPr id="0" name=""/>
        <dsp:cNvSpPr/>
      </dsp:nvSpPr>
      <dsp:spPr>
        <a:xfrm>
          <a:off x="2722937" y="1372053"/>
          <a:ext cx="2021724" cy="456837"/>
        </a:xfrm>
        <a:prstGeom prst="roundRect">
          <a:avLst>
            <a:gd name="adj" fmla="val 10000"/>
          </a:avLst>
        </a:prstGeom>
        <a:solidFill>
          <a:srgbClr val="FF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ReLU</a:t>
          </a:r>
          <a:endParaRPr lang="en-US" sz="1900" kern="1200" dirty="0"/>
        </a:p>
      </dsp:txBody>
      <dsp:txXfrm>
        <a:off x="2736317" y="1385433"/>
        <a:ext cx="1994964" cy="430077"/>
      </dsp:txXfrm>
    </dsp:sp>
    <dsp:sp modelId="{5A59A924-7E4E-F449-9E1C-368CE65A09F8}">
      <dsp:nvSpPr>
        <dsp:cNvPr id="0" name=""/>
        <dsp:cNvSpPr/>
      </dsp:nvSpPr>
      <dsp:spPr>
        <a:xfrm rot="5400000">
          <a:off x="3648143" y="1840311"/>
          <a:ext cx="171313" cy="2055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3672127" y="1857442"/>
        <a:ext cx="123346" cy="119919"/>
      </dsp:txXfrm>
    </dsp:sp>
    <dsp:sp modelId="{A06A385B-F3D2-8448-A982-52F26D72860C}">
      <dsp:nvSpPr>
        <dsp:cNvPr id="0" name=""/>
        <dsp:cNvSpPr/>
      </dsp:nvSpPr>
      <dsp:spPr>
        <a:xfrm>
          <a:off x="2722937" y="2057309"/>
          <a:ext cx="2021724" cy="4568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conv</a:t>
          </a:r>
        </a:p>
      </dsp:txBody>
      <dsp:txXfrm>
        <a:off x="2736317" y="2070689"/>
        <a:ext cx="1994964" cy="430077"/>
      </dsp:txXfrm>
    </dsp:sp>
    <dsp:sp modelId="{44DEAE11-C96D-8B46-ADAB-B61422A4C229}">
      <dsp:nvSpPr>
        <dsp:cNvPr id="0" name=""/>
        <dsp:cNvSpPr/>
      </dsp:nvSpPr>
      <dsp:spPr>
        <a:xfrm rot="5400000">
          <a:off x="3648143" y="2525567"/>
          <a:ext cx="171313" cy="2055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3672127" y="2542698"/>
        <a:ext cx="123346" cy="119919"/>
      </dsp:txXfrm>
    </dsp:sp>
    <dsp:sp modelId="{2B2249B9-A079-D541-A20F-2213AD395144}">
      <dsp:nvSpPr>
        <dsp:cNvPr id="0" name=""/>
        <dsp:cNvSpPr/>
      </dsp:nvSpPr>
      <dsp:spPr>
        <a:xfrm>
          <a:off x="2722937" y="2742565"/>
          <a:ext cx="2021724" cy="456837"/>
        </a:xfrm>
        <a:prstGeom prst="roundRect">
          <a:avLst>
            <a:gd name="adj" fmla="val 10000"/>
          </a:avLst>
        </a:prstGeom>
        <a:solidFill>
          <a:srgbClr val="CC66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BN</a:t>
          </a:r>
        </a:p>
      </dsp:txBody>
      <dsp:txXfrm>
        <a:off x="2736317" y="2755945"/>
        <a:ext cx="1994964" cy="430077"/>
      </dsp:txXfrm>
    </dsp:sp>
    <dsp:sp modelId="{457A5194-E9B3-9A42-8678-48F008318849}">
      <dsp:nvSpPr>
        <dsp:cNvPr id="0" name=""/>
        <dsp:cNvSpPr/>
      </dsp:nvSpPr>
      <dsp:spPr>
        <a:xfrm rot="5400000">
          <a:off x="3648143" y="3210823"/>
          <a:ext cx="171313" cy="2055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3672127" y="3227954"/>
        <a:ext cx="123346" cy="119919"/>
      </dsp:txXfrm>
    </dsp:sp>
    <dsp:sp modelId="{31DA936D-F4E5-0242-B9EB-A64ADF96156D}">
      <dsp:nvSpPr>
        <dsp:cNvPr id="0" name=""/>
        <dsp:cNvSpPr/>
      </dsp:nvSpPr>
      <dsp:spPr>
        <a:xfrm>
          <a:off x="2722937" y="3427821"/>
          <a:ext cx="2021724" cy="456837"/>
        </a:xfrm>
        <a:prstGeom prst="roundRect">
          <a:avLst>
            <a:gd name="adj" fmla="val 10000"/>
          </a:avLst>
        </a:prstGeom>
        <a:solidFill>
          <a:srgbClr val="FF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ReLU</a:t>
          </a:r>
          <a:endParaRPr lang="en-US" sz="1900" kern="1200" dirty="0"/>
        </a:p>
      </dsp:txBody>
      <dsp:txXfrm>
        <a:off x="2736317" y="3441201"/>
        <a:ext cx="1994964" cy="430077"/>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b="0"/>
            </a:lvl1pPr>
          </a:lstStyle>
          <a:p>
            <a:pPr>
              <a:defRPr/>
            </a:pPr>
            <a:endParaRPr lang="en-US"/>
          </a:p>
        </p:txBody>
      </p:sp>
      <p:sp>
        <p:nvSpPr>
          <p:cNvPr id="8704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b="0"/>
            </a:lvl1pPr>
          </a:lstStyle>
          <a:p>
            <a:pPr>
              <a:defRPr/>
            </a:pPr>
            <a:endParaRPr lang="en-US"/>
          </a:p>
        </p:txBody>
      </p:sp>
      <p:sp>
        <p:nvSpPr>
          <p:cNvPr id="87044"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b="0"/>
            </a:lvl1pPr>
          </a:lstStyle>
          <a:p>
            <a:pPr>
              <a:defRPr/>
            </a:pPr>
            <a:endParaRPr lang="en-US"/>
          </a:p>
        </p:txBody>
      </p:sp>
      <p:sp>
        <p:nvSpPr>
          <p:cNvPr id="87045"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b="0"/>
            </a:lvl1pPr>
          </a:lstStyle>
          <a:p>
            <a:pPr>
              <a:defRPr/>
            </a:pPr>
            <a:fld id="{E63CBE3B-9004-44CA-A825-B41E392F642F}" type="slidenum">
              <a:rPr lang="en-US"/>
              <a:pPr>
                <a:defRPr/>
              </a:pPr>
              <a:t>‹#›</a:t>
            </a:fld>
            <a:endParaRPr lang="en-US"/>
          </a:p>
        </p:txBody>
      </p:sp>
    </p:spTree>
    <p:extLst>
      <p:ext uri="{BB962C8B-B14F-4D97-AF65-F5344CB8AC3E}">
        <p14:creationId xmlns:p14="http://schemas.microsoft.com/office/powerpoint/2010/main" val="9869540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b="0"/>
            </a:lvl1pPr>
          </a:lstStyle>
          <a:p>
            <a:pPr>
              <a:defRPr/>
            </a:pPr>
            <a:endParaRPr lang="en-US"/>
          </a:p>
        </p:txBody>
      </p:sp>
      <p:sp>
        <p:nvSpPr>
          <p:cNvPr id="4915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b="0"/>
            </a:lvl1pPr>
          </a:lstStyle>
          <a:p>
            <a:pPr>
              <a:defRPr/>
            </a:pPr>
            <a:endParaRPr lang="en-US"/>
          </a:p>
        </p:txBody>
      </p:sp>
      <p:sp>
        <p:nvSpPr>
          <p:cNvPr id="41988"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b="0"/>
            </a:lvl1pPr>
          </a:lstStyle>
          <a:p>
            <a:pPr>
              <a:defRPr/>
            </a:pPr>
            <a:endParaRPr lang="en-US"/>
          </a:p>
        </p:txBody>
      </p:sp>
      <p:sp>
        <p:nvSpPr>
          <p:cNvPr id="4915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b="0"/>
            </a:lvl1pPr>
          </a:lstStyle>
          <a:p>
            <a:pPr>
              <a:defRPr/>
            </a:pPr>
            <a:fld id="{E297EAD1-C33D-48A2-8CAB-582B6385EBDB}" type="slidenum">
              <a:rPr lang="en-US"/>
              <a:pPr>
                <a:defRPr/>
              </a:pPr>
              <a:t>‹#›</a:t>
            </a:fld>
            <a:endParaRPr lang="en-US"/>
          </a:p>
        </p:txBody>
      </p:sp>
    </p:spTree>
    <p:extLst>
      <p:ext uri="{BB962C8B-B14F-4D97-AF65-F5344CB8AC3E}">
        <p14:creationId xmlns:p14="http://schemas.microsoft.com/office/powerpoint/2010/main" val="34538188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yrtle.ai/learn/how-to-train-your-resnet-7-batch-norm/"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5</a:t>
            </a:fld>
            <a:endParaRPr lang="en-US"/>
          </a:p>
        </p:txBody>
      </p:sp>
    </p:spTree>
    <p:extLst>
      <p:ext uri="{BB962C8B-B14F-4D97-AF65-F5344CB8AC3E}">
        <p14:creationId xmlns:p14="http://schemas.microsoft.com/office/powerpoint/2010/main" val="1843701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21</a:t>
            </a:fld>
            <a:endParaRPr lang="en-US"/>
          </a:p>
        </p:txBody>
      </p:sp>
    </p:spTree>
    <p:extLst>
      <p:ext uri="{BB962C8B-B14F-4D97-AF65-F5344CB8AC3E}">
        <p14:creationId xmlns:p14="http://schemas.microsoft.com/office/powerpoint/2010/main" val="2230272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5C5C5"/>
                </a:solidFill>
                <a:effectLst/>
                <a:latin typeface="Open Sans" panose="020B0606030504020204" pitchFamily="34" charset="0"/>
              </a:rPr>
              <a:t>The </a:t>
            </a:r>
            <a:r>
              <a:rPr lang="en-US" b="0" i="0" dirty="0">
                <a:solidFill>
                  <a:srgbClr val="C5C5C5"/>
                </a:solidFill>
                <a:effectLst/>
                <a:latin typeface="KaTeX_Main"/>
              </a:rPr>
              <a:t>\beta</a:t>
            </a:r>
            <a:r>
              <a:rPr lang="en-US" b="0" i="1" dirty="0">
                <a:solidFill>
                  <a:srgbClr val="C5C5C5"/>
                </a:solidFill>
                <a:effectLst/>
                <a:latin typeface="KaTeX_Math"/>
              </a:rPr>
              <a:t>β</a:t>
            </a:r>
            <a:r>
              <a:rPr lang="en-US" b="0" i="0" dirty="0">
                <a:solidFill>
                  <a:srgbClr val="C5C5C5"/>
                </a:solidFill>
                <a:effectLst/>
                <a:latin typeface="Open Sans" panose="020B0606030504020204" pitchFamily="34" charset="0"/>
              </a:rPr>
              <a:t> parameter is called the Dampening Factor. </a:t>
            </a:r>
            <a:r>
              <a:rPr lang="en-US" b="0" i="0" dirty="0">
                <a:solidFill>
                  <a:srgbClr val="C5C5C5"/>
                </a:solidFill>
                <a:effectLst/>
                <a:latin typeface="KaTeX_Main"/>
              </a:rPr>
              <a:t>\beta</a:t>
            </a:r>
            <a:r>
              <a:rPr lang="en-US" b="0" i="1" dirty="0">
                <a:solidFill>
                  <a:srgbClr val="C5C5C5"/>
                </a:solidFill>
                <a:effectLst/>
                <a:latin typeface="KaTeX_Math"/>
              </a:rPr>
              <a:t>β</a:t>
            </a:r>
            <a:r>
              <a:rPr lang="en-US" b="0" i="0" dirty="0">
                <a:solidFill>
                  <a:srgbClr val="C5C5C5"/>
                </a:solidFill>
                <a:effectLst/>
                <a:latin typeface="Open Sans" panose="020B0606030504020204" pitchFamily="34" charset="0"/>
              </a:rPr>
              <a:t> has to be greater than zero, because if it is equal to zero, you are just doing gradient descent. It also has to be less than 1, otherwise everything will blow up. Smaller values of </a:t>
            </a:r>
            <a:r>
              <a:rPr lang="en-US" b="0" i="0" dirty="0">
                <a:solidFill>
                  <a:srgbClr val="C5C5C5"/>
                </a:solidFill>
                <a:effectLst/>
                <a:latin typeface="KaTeX_Main"/>
              </a:rPr>
              <a:t>\beta</a:t>
            </a:r>
            <a:r>
              <a:rPr lang="en-US" b="0" i="1" dirty="0">
                <a:solidFill>
                  <a:srgbClr val="C5C5C5"/>
                </a:solidFill>
                <a:effectLst/>
                <a:latin typeface="KaTeX_Math"/>
              </a:rPr>
              <a:t>β</a:t>
            </a:r>
            <a:r>
              <a:rPr lang="en-US" b="0" i="0" dirty="0">
                <a:solidFill>
                  <a:srgbClr val="C5C5C5"/>
                </a:solidFill>
                <a:effectLst/>
                <a:latin typeface="Open Sans" panose="020B0606030504020204" pitchFamily="34" charset="0"/>
              </a:rPr>
              <a:t> result in change in direction quicker. For larger values, it takes longer to make turns.</a:t>
            </a:r>
            <a:endParaRPr lang="en-IL"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23</a:t>
            </a:fld>
            <a:endParaRPr lang="en-US"/>
          </a:p>
        </p:txBody>
      </p:sp>
    </p:spTree>
    <p:extLst>
      <p:ext uri="{BB962C8B-B14F-4D97-AF65-F5344CB8AC3E}">
        <p14:creationId xmlns:p14="http://schemas.microsoft.com/office/powerpoint/2010/main" val="2788707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5C5C5"/>
                </a:solidFill>
                <a:effectLst/>
                <a:latin typeface="Open Sans" panose="020B0606030504020204" pitchFamily="34" charset="0"/>
              </a:rPr>
              <a:t>ADAM, or </a:t>
            </a:r>
            <a:r>
              <a:rPr lang="en-US" b="0" i="1" dirty="0">
                <a:solidFill>
                  <a:srgbClr val="C5C5C5"/>
                </a:solidFill>
                <a:effectLst/>
                <a:latin typeface="Open Sans" panose="020B0606030504020204" pitchFamily="34" charset="0"/>
              </a:rPr>
              <a:t>Adaptive Moment Estimation</a:t>
            </a:r>
            <a:r>
              <a:rPr lang="en-US" b="0" i="0" dirty="0">
                <a:solidFill>
                  <a:srgbClr val="C5C5C5"/>
                </a:solidFill>
                <a:effectLst/>
                <a:latin typeface="Open Sans" panose="020B0606030504020204" pitchFamily="34" charset="0"/>
              </a:rPr>
              <a:t>, which is RMSprop plus momentum, is a more commonly used method. The momentum update is converted to an exponential moving average and we don’t need to change the learning rate when we deal with </a:t>
            </a:r>
            <a:r>
              <a:rPr lang="en-US" b="0" i="0" dirty="0">
                <a:solidFill>
                  <a:srgbClr val="C5C5C5"/>
                </a:solidFill>
                <a:effectLst/>
                <a:latin typeface="KaTeX_Main"/>
              </a:rPr>
              <a:t>\beta</a:t>
            </a:r>
            <a:r>
              <a:rPr lang="en-US" b="0" i="1" dirty="0">
                <a:solidFill>
                  <a:srgbClr val="C5C5C5"/>
                </a:solidFill>
                <a:effectLst/>
                <a:latin typeface="KaTeX_Math"/>
              </a:rPr>
              <a:t>β</a:t>
            </a:r>
            <a:r>
              <a:rPr lang="en-US" b="0" i="0" dirty="0">
                <a:solidFill>
                  <a:srgbClr val="C5C5C5"/>
                </a:solidFill>
                <a:effectLst/>
                <a:latin typeface="Open Sans" panose="020B0606030504020204" pitchFamily="34" charset="0"/>
              </a:rPr>
              <a:t>. Just as in RMSprop, we take an exponential moving average of the squared gradient here.</a:t>
            </a:r>
          </a:p>
          <a:p>
            <a:pPr algn="l"/>
            <a:r>
              <a:rPr lang="en-US" b="0" i="0" dirty="0">
                <a:solidFill>
                  <a:srgbClr val="C5C5C5"/>
                </a:solidFill>
                <a:effectLst/>
                <a:latin typeface="Open Sans" panose="020B0606030504020204" pitchFamily="34" charset="0"/>
              </a:rPr>
              <a:t>where </a:t>
            </a:r>
            <a:r>
              <a:rPr lang="en-US" b="0" i="0" dirty="0">
                <a:solidFill>
                  <a:srgbClr val="C5C5C5"/>
                </a:solidFill>
                <a:effectLst/>
                <a:latin typeface="KaTeX_Main"/>
              </a:rPr>
              <a:t>m_{t+1}</a:t>
            </a:r>
            <a:r>
              <a:rPr lang="en-US" b="0" i="1" dirty="0">
                <a:solidFill>
                  <a:srgbClr val="C5C5C5"/>
                </a:solidFill>
                <a:effectLst/>
                <a:latin typeface="KaTeX_Math"/>
              </a:rPr>
              <a:t>mt</a:t>
            </a:r>
            <a:r>
              <a:rPr lang="en-US" b="0" i="0" dirty="0">
                <a:solidFill>
                  <a:srgbClr val="C5C5C5"/>
                </a:solidFill>
                <a:effectLst/>
                <a:latin typeface="KaTeX_Main"/>
              </a:rPr>
              <a:t>+1​</a:t>
            </a:r>
            <a:r>
              <a:rPr lang="en-US" b="0" i="0" dirty="0">
                <a:solidFill>
                  <a:srgbClr val="C5C5C5"/>
                </a:solidFill>
                <a:effectLst/>
                <a:latin typeface="Open Sans" panose="020B0606030504020204" pitchFamily="34" charset="0"/>
              </a:rPr>
              <a:t> is the momentum’s exponential moving average.</a:t>
            </a:r>
          </a:p>
          <a:p>
            <a:pPr algn="l"/>
            <a:r>
              <a:rPr lang="en-US" b="0" i="0" dirty="0">
                <a:solidFill>
                  <a:srgbClr val="C5C5C5"/>
                </a:solidFill>
                <a:effectLst/>
                <a:latin typeface="Open Sans" panose="020B0606030504020204" pitchFamily="34" charset="0"/>
              </a:rPr>
              <a:t>Bias correction that is used to keep the moving average unbiased during early iterations is not shown here.</a:t>
            </a:r>
          </a:p>
          <a:p>
            <a:endParaRPr lang="en-IL"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26</a:t>
            </a:fld>
            <a:endParaRPr lang="en-US"/>
          </a:p>
        </p:txBody>
      </p:sp>
    </p:spTree>
    <p:extLst>
      <p:ext uri="{BB962C8B-B14F-4D97-AF65-F5344CB8AC3E}">
        <p14:creationId xmlns:p14="http://schemas.microsoft.com/office/powerpoint/2010/main" val="3779135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also: </a:t>
            </a:r>
          </a:p>
          <a:p>
            <a:endParaRPr lang="en-US" dirty="0"/>
          </a:p>
          <a:p>
            <a:r>
              <a:rPr lang="en-US"/>
              <a:t>Descending through a Crowded Valley — Benchmarking Deep Learning Optimizers</a:t>
            </a:r>
          </a:p>
          <a:p>
            <a:r>
              <a:rPr lang="en-US" dirty="0"/>
              <a:t>https://</a:t>
            </a:r>
            <a:r>
              <a:rPr lang="en-US" dirty="0" err="1"/>
              <a:t>arxiv.org</a:t>
            </a:r>
            <a:r>
              <a:rPr lang="en-US" dirty="0"/>
              <a:t>/pdf/2007.01547.pdf</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27</a:t>
            </a:fld>
            <a:endParaRPr lang="en-US"/>
          </a:p>
        </p:txBody>
      </p:sp>
    </p:spTree>
    <p:extLst>
      <p:ext uri="{BB962C8B-B14F-4D97-AF65-F5344CB8AC3E}">
        <p14:creationId xmlns:p14="http://schemas.microsoft.com/office/powerpoint/2010/main" val="192213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28</a:t>
            </a:fld>
            <a:endParaRPr lang="en-US"/>
          </a:p>
        </p:txBody>
      </p:sp>
    </p:spTree>
    <p:extLst>
      <p:ext uri="{BB962C8B-B14F-4D97-AF65-F5344CB8AC3E}">
        <p14:creationId xmlns:p14="http://schemas.microsoft.com/office/powerpoint/2010/main" val="3860753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5C5C5"/>
                </a:solidFill>
                <a:effectLst/>
                <a:latin typeface="Open Sans" panose="020B0606030504020204" pitchFamily="34" charset="0"/>
              </a:rPr>
              <a:t>When training neural networks, SGD often goes in the wrong direction at the beginning of the training process, whereas RMSprop hones in on the right direction. However, RMSprop suffers from noise like regular SGD, so it bounces around the optimum significantly once it’s close to a local minimizer. Just like when we add momentum to SGD, we get the same kind of improvement with ADAM. It is a good, not-noisy estimate of the solution, so </a:t>
            </a:r>
            <a:r>
              <a:rPr lang="en-US" b="1" i="0" dirty="0">
                <a:solidFill>
                  <a:srgbClr val="C5C5C5"/>
                </a:solidFill>
                <a:effectLst/>
                <a:latin typeface="Open Sans" panose="020B0606030504020204" pitchFamily="34" charset="0"/>
              </a:rPr>
              <a:t>ADAM is generally recommended over RMSprop</a:t>
            </a:r>
            <a:r>
              <a:rPr lang="en-US" b="0" i="0" dirty="0">
                <a:solidFill>
                  <a:srgbClr val="C5C5C5"/>
                </a:solidFill>
                <a:effectLst/>
                <a:latin typeface="Open Sans" panose="020B0606030504020204" pitchFamily="34" charset="0"/>
              </a:rPr>
              <a:t>.</a:t>
            </a:r>
          </a:p>
          <a:p>
            <a:endParaRPr lang="en-US" b="0" i="0" dirty="0">
              <a:solidFill>
                <a:srgbClr val="C5C5C5"/>
              </a:solidFill>
              <a:effectLst/>
              <a:latin typeface="Open Sans" panose="020B0606030504020204" pitchFamily="34" charset="0"/>
            </a:endParaRPr>
          </a:p>
          <a:p>
            <a:pPr algn="l"/>
            <a:r>
              <a:rPr lang="en-US" b="0" i="0" dirty="0">
                <a:solidFill>
                  <a:srgbClr val="C5C5C5"/>
                </a:solidFill>
                <a:effectLst/>
                <a:latin typeface="Open Sans" panose="020B0606030504020204" pitchFamily="34" charset="0"/>
              </a:rPr>
              <a:t>ADAM is necessary for training some of the networks for using language models. For optimizing neural networks, SGD with momentum or ADAM is generally preferred. However, ADAM’s theory in papers is poorly understood and it also has several disadvantages:</a:t>
            </a:r>
          </a:p>
          <a:p>
            <a:pPr algn="l">
              <a:buFont typeface="Arial" panose="020B0604020202020204" pitchFamily="34" charset="0"/>
              <a:buChar char="•"/>
            </a:pPr>
            <a:r>
              <a:rPr lang="en-US" b="0" i="0" dirty="0">
                <a:solidFill>
                  <a:srgbClr val="C5C5C5"/>
                </a:solidFill>
                <a:effectLst/>
                <a:latin typeface="Open Sans" panose="020B0606030504020204" pitchFamily="34" charset="0"/>
              </a:rPr>
              <a:t>It can be shown on very simple test problems that the method does not converge.</a:t>
            </a:r>
          </a:p>
          <a:p>
            <a:pPr algn="l">
              <a:buFont typeface="Arial" panose="020B0604020202020204" pitchFamily="34" charset="0"/>
              <a:buChar char="•"/>
            </a:pPr>
            <a:r>
              <a:rPr lang="en-US" b="0" i="0" dirty="0">
                <a:solidFill>
                  <a:srgbClr val="C5C5C5"/>
                </a:solidFill>
                <a:effectLst/>
                <a:latin typeface="Open Sans" panose="020B0606030504020204" pitchFamily="34" charset="0"/>
              </a:rPr>
              <a:t>It is known to give generalization errors. If the neural network is trained to give zero loss on the data you trained it on, it will not give zero loss on other data points that it has never seen before. It is quite common, particularly on image problems, that we get worse generalization errors than when SGD is used. Factors could include that it finds the closest local minimum, or less noise in ADAM, or its structure, for instance.</a:t>
            </a:r>
          </a:p>
          <a:p>
            <a:pPr algn="l">
              <a:buFont typeface="Arial" panose="020B0604020202020204" pitchFamily="34" charset="0"/>
              <a:buChar char="•"/>
            </a:pPr>
            <a:r>
              <a:rPr lang="en-US" b="0" i="0" dirty="0">
                <a:solidFill>
                  <a:srgbClr val="C5C5C5"/>
                </a:solidFill>
                <a:effectLst/>
                <a:latin typeface="Open Sans" panose="020B0606030504020204" pitchFamily="34" charset="0"/>
              </a:rPr>
              <a:t>With ADAM we need to maintain 3 buffers, whereas SGD needs 2 buffers. This doesn’t really matter unless we train a model on the order of several gigabytes in size, in which case it might not fit in memory.</a:t>
            </a:r>
          </a:p>
          <a:p>
            <a:pPr algn="l">
              <a:buFont typeface="Arial" panose="020B0604020202020204" pitchFamily="34" charset="0"/>
              <a:buChar char="•"/>
            </a:pPr>
            <a:r>
              <a:rPr lang="en-US" b="0" i="0" dirty="0">
                <a:solidFill>
                  <a:srgbClr val="C5C5C5"/>
                </a:solidFill>
                <a:effectLst/>
                <a:latin typeface="Open Sans" panose="020B0606030504020204" pitchFamily="34" charset="0"/>
              </a:rPr>
              <a:t>2 momentum parameters need to be tuned instead of 1.</a:t>
            </a:r>
          </a:p>
          <a:p>
            <a:endParaRPr lang="en-IL"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29</a:t>
            </a:fld>
            <a:endParaRPr lang="en-US"/>
          </a:p>
        </p:txBody>
      </p:sp>
    </p:spTree>
    <p:extLst>
      <p:ext uri="{BB962C8B-B14F-4D97-AF65-F5344CB8AC3E}">
        <p14:creationId xmlns:p14="http://schemas.microsoft.com/office/powerpoint/2010/main" val="1235043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From the paper: Note that simply normalizing each input of a layer may change what the layer can represent. For instance, normalizing the inputs of a sigmoid would constrain them to the linear regime of the nonlinearity. To address this, we make sure that the transformation inserted in the network can represent the identity transform. To accomplish this, we introduce, for each activation x (k) , a pair of parameters </a:t>
            </a:r>
            <a:r>
              <a:rPr lang="el-GR" dirty="0"/>
              <a:t>γ (</a:t>
            </a:r>
            <a:r>
              <a:rPr lang="en-US" dirty="0"/>
              <a:t>k) , </a:t>
            </a:r>
            <a:r>
              <a:rPr lang="el-GR" dirty="0"/>
              <a:t>β(</a:t>
            </a:r>
            <a:r>
              <a:rPr lang="en-US" dirty="0"/>
              <a:t>k) , which scale and shift the normalized value. Indeed, by setting </a:t>
            </a:r>
            <a:r>
              <a:rPr lang="el-GR" dirty="0"/>
              <a:t>γ (</a:t>
            </a:r>
            <a:r>
              <a:rPr lang="en-US" dirty="0"/>
              <a:t>k) = p Var[x (k) ] and </a:t>
            </a:r>
            <a:r>
              <a:rPr lang="el-GR" dirty="0"/>
              <a:t>β (</a:t>
            </a:r>
            <a:r>
              <a:rPr lang="en-US" dirty="0"/>
              <a:t>k) = E[x (k) ], we could recover the original activations, if that were the optimal thing to do.</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42</a:t>
            </a:fld>
            <a:endParaRPr lang="en-US"/>
          </a:p>
        </p:txBody>
      </p:sp>
    </p:spTree>
    <p:extLst>
      <p:ext uri="{BB962C8B-B14F-4D97-AF65-F5344CB8AC3E}">
        <p14:creationId xmlns:p14="http://schemas.microsoft.com/office/powerpoint/2010/main" val="1781136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C5C5C5"/>
                </a:solidFill>
                <a:effectLst/>
                <a:latin typeface="Open Sans" panose="020B0606030504020204" pitchFamily="34" charset="0"/>
              </a:rPr>
              <a:t>Rather than improving the optimization algorithms, </a:t>
            </a:r>
            <a:r>
              <a:rPr lang="en-US" b="0" i="1" dirty="0">
                <a:solidFill>
                  <a:srgbClr val="C5C5C5"/>
                </a:solidFill>
                <a:effectLst/>
                <a:latin typeface="Open Sans" panose="020B0606030504020204" pitchFamily="34" charset="0"/>
              </a:rPr>
              <a:t>normalization layers</a:t>
            </a:r>
            <a:r>
              <a:rPr lang="en-US" b="0" i="0" dirty="0">
                <a:solidFill>
                  <a:srgbClr val="C5C5C5"/>
                </a:solidFill>
                <a:effectLst/>
                <a:latin typeface="Open Sans" panose="020B0606030504020204" pitchFamily="34" charset="0"/>
              </a:rPr>
              <a:t> improve the network structure itself. They are additional layers in between existing layers. The goal is to improve the optimization and generalization performance.</a:t>
            </a:r>
          </a:p>
          <a:p>
            <a:pPr algn="l"/>
            <a:r>
              <a:rPr lang="en-US" b="0" i="0" dirty="0">
                <a:solidFill>
                  <a:srgbClr val="C5C5C5"/>
                </a:solidFill>
                <a:effectLst/>
                <a:latin typeface="Open Sans" panose="020B0606030504020204" pitchFamily="34" charset="0"/>
              </a:rPr>
              <a:t>In neural networks, we typically alternate linear operations with non-linear operations. The non-linear operations are also known as activation functions, such as </a:t>
            </a:r>
            <a:r>
              <a:rPr lang="en-US" b="0" i="0" dirty="0" err="1">
                <a:solidFill>
                  <a:srgbClr val="C5C5C5"/>
                </a:solidFill>
                <a:effectLst/>
                <a:latin typeface="Open Sans" panose="020B0606030504020204" pitchFamily="34" charset="0"/>
              </a:rPr>
              <a:t>ReLU</a:t>
            </a:r>
            <a:r>
              <a:rPr lang="en-US" b="0" i="0" dirty="0">
                <a:solidFill>
                  <a:srgbClr val="C5C5C5"/>
                </a:solidFill>
                <a:effectLst/>
                <a:latin typeface="Open Sans" panose="020B0606030504020204" pitchFamily="34" charset="0"/>
              </a:rPr>
              <a:t>. We can place normalization layers before the linear layers, or after the activation functions. The most common practice is to put them between the linear layers and activation functions. Note that the normalization layers affect the data that flows through, but they don’t change the power of the network in the sense that, with proper configuration of the weights, the unnormalized network can still give the same output as a normalized network.</a:t>
            </a:r>
          </a:p>
          <a:p>
            <a:endParaRPr lang="en-US" dirty="0"/>
          </a:p>
          <a:p>
            <a:endParaRPr lang="en-IL"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44</a:t>
            </a:fld>
            <a:endParaRPr lang="en-US"/>
          </a:p>
        </p:txBody>
      </p:sp>
    </p:spTree>
    <p:extLst>
      <p:ext uri="{BB962C8B-B14F-4D97-AF65-F5344CB8AC3E}">
        <p14:creationId xmlns:p14="http://schemas.microsoft.com/office/powerpoint/2010/main" val="2268154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C5C5C5"/>
                </a:solidFill>
                <a:effectLst/>
                <a:latin typeface="Open Sans" panose="020B0606030504020204" pitchFamily="34" charset="0"/>
              </a:rPr>
              <a:t>his is the generic notation for normalization:</a:t>
            </a:r>
          </a:p>
          <a:p>
            <a:pPr algn="l"/>
            <a:r>
              <a:rPr lang="en-US" b="0" i="0" dirty="0">
                <a:solidFill>
                  <a:srgbClr val="C5C5C5"/>
                </a:solidFill>
                <a:effectLst/>
                <a:latin typeface="KaTeX_Main"/>
              </a:rPr>
              <a:t>y = \frac{a}{\sigma}(x - \mu) + b</a:t>
            </a:r>
            <a:r>
              <a:rPr lang="en-US" b="0" i="1" dirty="0">
                <a:solidFill>
                  <a:srgbClr val="C5C5C5"/>
                </a:solidFill>
                <a:effectLst/>
                <a:latin typeface="KaTeX_Math"/>
              </a:rPr>
              <a:t>y</a:t>
            </a:r>
            <a:r>
              <a:rPr lang="en-US" b="0" i="0" dirty="0">
                <a:solidFill>
                  <a:srgbClr val="C5C5C5"/>
                </a:solidFill>
                <a:effectLst/>
                <a:latin typeface="KaTeX_Main"/>
              </a:rPr>
              <a:t>=</a:t>
            </a:r>
            <a:r>
              <a:rPr lang="en-US" b="0" i="1" dirty="0" err="1">
                <a:solidFill>
                  <a:srgbClr val="C5C5C5"/>
                </a:solidFill>
                <a:effectLst/>
                <a:latin typeface="KaTeX_Math"/>
              </a:rPr>
              <a:t>σa</a:t>
            </a:r>
            <a:r>
              <a:rPr lang="en-US" b="0" i="0" dirty="0">
                <a:solidFill>
                  <a:srgbClr val="C5C5C5"/>
                </a:solidFill>
                <a:effectLst/>
                <a:latin typeface="KaTeX_Main"/>
              </a:rPr>
              <a:t>​(</a:t>
            </a:r>
            <a:r>
              <a:rPr lang="en-US" b="0" i="1" dirty="0">
                <a:solidFill>
                  <a:srgbClr val="C5C5C5"/>
                </a:solidFill>
                <a:effectLst/>
                <a:latin typeface="KaTeX_Math"/>
              </a:rPr>
              <a:t>x</a:t>
            </a:r>
            <a:r>
              <a:rPr lang="en-US" b="0" i="0" dirty="0">
                <a:solidFill>
                  <a:srgbClr val="C5C5C5"/>
                </a:solidFill>
                <a:effectLst/>
                <a:latin typeface="KaTeX_Main"/>
              </a:rPr>
              <a:t>−</a:t>
            </a:r>
            <a:r>
              <a:rPr lang="en-US" b="0" i="1" dirty="0">
                <a:solidFill>
                  <a:srgbClr val="C5C5C5"/>
                </a:solidFill>
                <a:effectLst/>
                <a:latin typeface="KaTeX_Math"/>
              </a:rPr>
              <a:t>μ</a:t>
            </a:r>
            <a:r>
              <a:rPr lang="en-US" b="0" i="0" dirty="0">
                <a:solidFill>
                  <a:srgbClr val="C5C5C5"/>
                </a:solidFill>
                <a:effectLst/>
                <a:latin typeface="KaTeX_Main"/>
              </a:rPr>
              <a:t>)+</a:t>
            </a:r>
            <a:r>
              <a:rPr lang="en-US" b="0" i="1" dirty="0" err="1">
                <a:solidFill>
                  <a:srgbClr val="C5C5C5"/>
                </a:solidFill>
                <a:effectLst/>
                <a:latin typeface="KaTeX_Math"/>
              </a:rPr>
              <a:t>b</a:t>
            </a:r>
            <a:r>
              <a:rPr lang="en-US" b="0" i="0" dirty="0" err="1">
                <a:solidFill>
                  <a:srgbClr val="C5C5C5"/>
                </a:solidFill>
                <a:effectLst/>
                <a:latin typeface="Open Sans" panose="020B0606030504020204" pitchFamily="34" charset="0"/>
              </a:rPr>
              <a:t>where</a:t>
            </a:r>
            <a:r>
              <a:rPr lang="en-US" b="0" i="0" dirty="0">
                <a:solidFill>
                  <a:srgbClr val="C5C5C5"/>
                </a:solidFill>
                <a:effectLst/>
                <a:latin typeface="Open Sans" panose="020B0606030504020204" pitchFamily="34" charset="0"/>
              </a:rPr>
              <a:t> </a:t>
            </a:r>
            <a:r>
              <a:rPr lang="en-US" b="0" i="0" dirty="0">
                <a:solidFill>
                  <a:srgbClr val="C5C5C5"/>
                </a:solidFill>
                <a:effectLst/>
                <a:latin typeface="KaTeX_Main"/>
              </a:rPr>
              <a:t>x</a:t>
            </a:r>
            <a:r>
              <a:rPr lang="en-US" b="0" i="1" dirty="0">
                <a:solidFill>
                  <a:srgbClr val="C5C5C5"/>
                </a:solidFill>
                <a:effectLst/>
                <a:latin typeface="KaTeX_Math"/>
              </a:rPr>
              <a:t>x</a:t>
            </a:r>
            <a:r>
              <a:rPr lang="en-US" b="0" i="0" dirty="0">
                <a:solidFill>
                  <a:srgbClr val="C5C5C5"/>
                </a:solidFill>
                <a:effectLst/>
                <a:latin typeface="Open Sans" panose="020B0606030504020204" pitchFamily="34" charset="0"/>
              </a:rPr>
              <a:t> is the input vector, </a:t>
            </a:r>
            <a:r>
              <a:rPr lang="en-US" b="0" i="0" dirty="0" err="1">
                <a:solidFill>
                  <a:srgbClr val="C5C5C5"/>
                </a:solidFill>
                <a:effectLst/>
                <a:latin typeface="KaTeX_Main"/>
              </a:rPr>
              <a:t>y</a:t>
            </a:r>
            <a:r>
              <a:rPr lang="en-US" b="0" i="1" dirty="0" err="1">
                <a:solidFill>
                  <a:srgbClr val="C5C5C5"/>
                </a:solidFill>
                <a:effectLst/>
                <a:latin typeface="KaTeX_Math"/>
              </a:rPr>
              <a:t>y</a:t>
            </a:r>
            <a:r>
              <a:rPr lang="en-US" b="0" i="0" dirty="0">
                <a:solidFill>
                  <a:srgbClr val="C5C5C5"/>
                </a:solidFill>
                <a:effectLst/>
                <a:latin typeface="Open Sans" panose="020B0606030504020204" pitchFamily="34" charset="0"/>
              </a:rPr>
              <a:t> is the output vector, </a:t>
            </a:r>
            <a:r>
              <a:rPr lang="en-US" b="0" i="0" dirty="0">
                <a:solidFill>
                  <a:srgbClr val="C5C5C5"/>
                </a:solidFill>
                <a:effectLst/>
                <a:latin typeface="KaTeX_Main"/>
              </a:rPr>
              <a:t>\</a:t>
            </a:r>
            <a:r>
              <a:rPr lang="en-US" b="0" i="0" dirty="0" err="1">
                <a:solidFill>
                  <a:srgbClr val="C5C5C5"/>
                </a:solidFill>
                <a:effectLst/>
                <a:latin typeface="KaTeX_Main"/>
              </a:rPr>
              <a:t>mu</a:t>
            </a:r>
            <a:r>
              <a:rPr lang="en-US" b="0" i="1" dirty="0" err="1">
                <a:solidFill>
                  <a:srgbClr val="C5C5C5"/>
                </a:solidFill>
                <a:effectLst/>
                <a:latin typeface="KaTeX_Math"/>
              </a:rPr>
              <a:t>μ</a:t>
            </a:r>
            <a:r>
              <a:rPr lang="en-US" b="0" i="0" dirty="0">
                <a:solidFill>
                  <a:srgbClr val="C5C5C5"/>
                </a:solidFill>
                <a:effectLst/>
                <a:latin typeface="Open Sans" panose="020B0606030504020204" pitchFamily="34" charset="0"/>
              </a:rPr>
              <a:t> is the estimate of the mean of </a:t>
            </a:r>
            <a:r>
              <a:rPr lang="en-US" b="0" i="0" dirty="0">
                <a:solidFill>
                  <a:srgbClr val="C5C5C5"/>
                </a:solidFill>
                <a:effectLst/>
                <a:latin typeface="KaTeX_Main"/>
              </a:rPr>
              <a:t>x</a:t>
            </a:r>
            <a:r>
              <a:rPr lang="en-US" b="0" i="1" dirty="0">
                <a:solidFill>
                  <a:srgbClr val="C5C5C5"/>
                </a:solidFill>
                <a:effectLst/>
                <a:latin typeface="KaTeX_Math"/>
              </a:rPr>
              <a:t>x</a:t>
            </a:r>
            <a:r>
              <a:rPr lang="en-US" b="0" i="0" dirty="0">
                <a:solidFill>
                  <a:srgbClr val="C5C5C5"/>
                </a:solidFill>
                <a:effectLst/>
                <a:latin typeface="Open Sans" panose="020B0606030504020204" pitchFamily="34" charset="0"/>
              </a:rPr>
              <a:t>, </a:t>
            </a:r>
            <a:r>
              <a:rPr lang="en-US" b="0" i="0" dirty="0">
                <a:solidFill>
                  <a:srgbClr val="C5C5C5"/>
                </a:solidFill>
                <a:effectLst/>
                <a:latin typeface="KaTeX_Main"/>
              </a:rPr>
              <a:t>\</a:t>
            </a:r>
            <a:r>
              <a:rPr lang="en-US" b="0" i="0" dirty="0" err="1">
                <a:solidFill>
                  <a:srgbClr val="C5C5C5"/>
                </a:solidFill>
                <a:effectLst/>
                <a:latin typeface="KaTeX_Main"/>
              </a:rPr>
              <a:t>sigma</a:t>
            </a:r>
            <a:r>
              <a:rPr lang="en-US" b="0" i="1" dirty="0" err="1">
                <a:solidFill>
                  <a:srgbClr val="C5C5C5"/>
                </a:solidFill>
                <a:effectLst/>
                <a:latin typeface="KaTeX_Math"/>
              </a:rPr>
              <a:t>σ</a:t>
            </a:r>
            <a:r>
              <a:rPr lang="en-US" b="0" i="0" dirty="0">
                <a:solidFill>
                  <a:srgbClr val="C5C5C5"/>
                </a:solidFill>
                <a:effectLst/>
                <a:latin typeface="Open Sans" panose="020B0606030504020204" pitchFamily="34" charset="0"/>
              </a:rPr>
              <a:t> is the estimate of the standard deviation (std) of </a:t>
            </a:r>
            <a:r>
              <a:rPr lang="en-US" b="0" i="0" dirty="0">
                <a:solidFill>
                  <a:srgbClr val="C5C5C5"/>
                </a:solidFill>
                <a:effectLst/>
                <a:latin typeface="KaTeX_Main"/>
              </a:rPr>
              <a:t>x</a:t>
            </a:r>
            <a:r>
              <a:rPr lang="en-US" b="0" i="1" dirty="0">
                <a:solidFill>
                  <a:srgbClr val="C5C5C5"/>
                </a:solidFill>
                <a:effectLst/>
                <a:latin typeface="KaTeX_Math"/>
              </a:rPr>
              <a:t>x</a:t>
            </a:r>
            <a:r>
              <a:rPr lang="en-US" b="0" i="0" dirty="0">
                <a:solidFill>
                  <a:srgbClr val="C5C5C5"/>
                </a:solidFill>
                <a:effectLst/>
                <a:latin typeface="Open Sans" panose="020B0606030504020204" pitchFamily="34" charset="0"/>
              </a:rPr>
              <a:t>, </a:t>
            </a:r>
            <a:r>
              <a:rPr lang="en-US" b="0" i="0" dirty="0">
                <a:solidFill>
                  <a:srgbClr val="C5C5C5"/>
                </a:solidFill>
                <a:effectLst/>
                <a:latin typeface="KaTeX_Main"/>
              </a:rPr>
              <a:t>a</a:t>
            </a:r>
            <a:r>
              <a:rPr lang="en-US" b="0" i="1" dirty="0">
                <a:solidFill>
                  <a:srgbClr val="C5C5C5"/>
                </a:solidFill>
                <a:effectLst/>
                <a:latin typeface="KaTeX_Math"/>
              </a:rPr>
              <a:t>a</a:t>
            </a:r>
            <a:r>
              <a:rPr lang="en-US" b="0" i="0" dirty="0">
                <a:solidFill>
                  <a:srgbClr val="C5C5C5"/>
                </a:solidFill>
                <a:effectLst/>
                <a:latin typeface="Open Sans" panose="020B0606030504020204" pitchFamily="34" charset="0"/>
              </a:rPr>
              <a:t> is the learnable scaling factor, and </a:t>
            </a:r>
            <a:r>
              <a:rPr lang="en-US" b="0" i="0" dirty="0">
                <a:solidFill>
                  <a:srgbClr val="C5C5C5"/>
                </a:solidFill>
                <a:effectLst/>
                <a:latin typeface="KaTeX_Main"/>
              </a:rPr>
              <a:t>b</a:t>
            </a:r>
            <a:r>
              <a:rPr lang="en-US" b="0" i="1" dirty="0">
                <a:solidFill>
                  <a:srgbClr val="C5C5C5"/>
                </a:solidFill>
                <a:effectLst/>
                <a:latin typeface="KaTeX_Math"/>
              </a:rPr>
              <a:t>b</a:t>
            </a:r>
            <a:r>
              <a:rPr lang="en-US" b="0" i="0" dirty="0">
                <a:solidFill>
                  <a:srgbClr val="C5C5C5"/>
                </a:solidFill>
                <a:effectLst/>
                <a:latin typeface="Open Sans" panose="020B0606030504020204" pitchFamily="34" charset="0"/>
              </a:rPr>
              <a:t> is the learnable bias term.</a:t>
            </a:r>
          </a:p>
          <a:p>
            <a:pPr algn="l"/>
            <a:r>
              <a:rPr lang="en-US" b="0" i="0" dirty="0">
                <a:solidFill>
                  <a:srgbClr val="C5C5C5"/>
                </a:solidFill>
                <a:effectLst/>
                <a:latin typeface="Open Sans" panose="020B0606030504020204" pitchFamily="34" charset="0"/>
              </a:rPr>
              <a:t>Without the learnable parameters </a:t>
            </a:r>
            <a:r>
              <a:rPr lang="en-US" b="0" i="0" dirty="0">
                <a:solidFill>
                  <a:srgbClr val="C5C5C5"/>
                </a:solidFill>
                <a:effectLst/>
                <a:latin typeface="KaTeX_Main"/>
              </a:rPr>
              <a:t>a</a:t>
            </a:r>
            <a:r>
              <a:rPr lang="en-US" b="0" i="1" dirty="0">
                <a:solidFill>
                  <a:srgbClr val="C5C5C5"/>
                </a:solidFill>
                <a:effectLst/>
                <a:latin typeface="KaTeX_Math"/>
              </a:rPr>
              <a:t>a</a:t>
            </a:r>
            <a:r>
              <a:rPr lang="en-US" b="0" i="0" dirty="0">
                <a:solidFill>
                  <a:srgbClr val="C5C5C5"/>
                </a:solidFill>
                <a:effectLst/>
                <a:latin typeface="Open Sans" panose="020B0606030504020204" pitchFamily="34" charset="0"/>
              </a:rPr>
              <a:t> and </a:t>
            </a:r>
            <a:r>
              <a:rPr lang="en-US" b="0" i="0" dirty="0">
                <a:solidFill>
                  <a:srgbClr val="C5C5C5"/>
                </a:solidFill>
                <a:effectLst/>
                <a:latin typeface="KaTeX_Main"/>
              </a:rPr>
              <a:t>b</a:t>
            </a:r>
            <a:r>
              <a:rPr lang="en-US" b="0" i="1" dirty="0">
                <a:solidFill>
                  <a:srgbClr val="C5C5C5"/>
                </a:solidFill>
                <a:effectLst/>
                <a:latin typeface="KaTeX_Math"/>
              </a:rPr>
              <a:t>b</a:t>
            </a:r>
            <a:r>
              <a:rPr lang="en-US" b="0" i="0" dirty="0">
                <a:solidFill>
                  <a:srgbClr val="C5C5C5"/>
                </a:solidFill>
                <a:effectLst/>
                <a:latin typeface="Open Sans" panose="020B0606030504020204" pitchFamily="34" charset="0"/>
              </a:rPr>
              <a:t>, the distribution of output vector </a:t>
            </a:r>
            <a:r>
              <a:rPr lang="en-US" b="0" i="0" dirty="0" err="1">
                <a:solidFill>
                  <a:srgbClr val="C5C5C5"/>
                </a:solidFill>
                <a:effectLst/>
                <a:latin typeface="KaTeX_Main"/>
              </a:rPr>
              <a:t>y</a:t>
            </a:r>
            <a:r>
              <a:rPr lang="en-US" b="0" i="1" dirty="0" err="1">
                <a:solidFill>
                  <a:srgbClr val="C5C5C5"/>
                </a:solidFill>
                <a:effectLst/>
                <a:latin typeface="KaTeX_Math"/>
              </a:rPr>
              <a:t>y</a:t>
            </a:r>
            <a:r>
              <a:rPr lang="en-US" b="0" i="0" dirty="0">
                <a:solidFill>
                  <a:srgbClr val="C5C5C5"/>
                </a:solidFill>
                <a:effectLst/>
                <a:latin typeface="Open Sans" panose="020B0606030504020204" pitchFamily="34" charset="0"/>
              </a:rPr>
              <a:t> will have fixed mean 0 and std 1. The scaling factor </a:t>
            </a:r>
            <a:r>
              <a:rPr lang="en-US" b="0" i="0" dirty="0">
                <a:solidFill>
                  <a:srgbClr val="C5C5C5"/>
                </a:solidFill>
                <a:effectLst/>
                <a:latin typeface="KaTeX_Main"/>
              </a:rPr>
              <a:t>a</a:t>
            </a:r>
            <a:r>
              <a:rPr lang="en-US" b="0" i="1" dirty="0">
                <a:solidFill>
                  <a:srgbClr val="C5C5C5"/>
                </a:solidFill>
                <a:effectLst/>
                <a:latin typeface="KaTeX_Math"/>
              </a:rPr>
              <a:t>a</a:t>
            </a:r>
            <a:r>
              <a:rPr lang="en-US" b="0" i="0" dirty="0">
                <a:solidFill>
                  <a:srgbClr val="C5C5C5"/>
                </a:solidFill>
                <a:effectLst/>
                <a:latin typeface="Open Sans" panose="020B0606030504020204" pitchFamily="34" charset="0"/>
              </a:rPr>
              <a:t> and bias term </a:t>
            </a:r>
            <a:r>
              <a:rPr lang="en-US" b="0" i="0" dirty="0">
                <a:solidFill>
                  <a:srgbClr val="C5C5C5"/>
                </a:solidFill>
                <a:effectLst/>
                <a:latin typeface="KaTeX_Main"/>
              </a:rPr>
              <a:t>b</a:t>
            </a:r>
            <a:r>
              <a:rPr lang="en-US" b="0" i="1" dirty="0">
                <a:solidFill>
                  <a:srgbClr val="C5C5C5"/>
                </a:solidFill>
                <a:effectLst/>
                <a:latin typeface="KaTeX_Math"/>
              </a:rPr>
              <a:t>b</a:t>
            </a:r>
            <a:r>
              <a:rPr lang="en-US" b="0" i="0" dirty="0">
                <a:solidFill>
                  <a:srgbClr val="C5C5C5"/>
                </a:solidFill>
                <a:effectLst/>
                <a:latin typeface="Open Sans" panose="020B0606030504020204" pitchFamily="34" charset="0"/>
              </a:rPr>
              <a:t> maintain the representation power of the </a:t>
            </a:r>
            <a:r>
              <a:rPr lang="en-US" b="0" i="0" dirty="0" err="1">
                <a:solidFill>
                  <a:srgbClr val="C5C5C5"/>
                </a:solidFill>
                <a:effectLst/>
                <a:latin typeface="Open Sans" panose="020B0606030504020204" pitchFamily="34" charset="0"/>
              </a:rPr>
              <a:t>network,</a:t>
            </a:r>
            <a:r>
              <a:rPr lang="en-US" b="0" i="1" dirty="0" err="1">
                <a:solidFill>
                  <a:srgbClr val="C5C5C5"/>
                </a:solidFill>
                <a:effectLst/>
                <a:latin typeface="Open Sans" panose="020B0606030504020204" pitchFamily="34" charset="0"/>
              </a:rPr>
              <a:t>i.e.</a:t>
            </a:r>
            <a:r>
              <a:rPr lang="en-US" b="0" i="0" dirty="0" err="1">
                <a:solidFill>
                  <a:srgbClr val="C5C5C5"/>
                </a:solidFill>
                <a:effectLst/>
                <a:latin typeface="Open Sans" panose="020B0606030504020204" pitchFamily="34" charset="0"/>
              </a:rPr>
              <a:t>the</a:t>
            </a:r>
            <a:r>
              <a:rPr lang="en-US" b="0" i="0" dirty="0">
                <a:solidFill>
                  <a:srgbClr val="C5C5C5"/>
                </a:solidFill>
                <a:effectLst/>
                <a:latin typeface="Open Sans" panose="020B0606030504020204" pitchFamily="34" charset="0"/>
              </a:rPr>
              <a:t> output values can still be over any particular range. Note that </a:t>
            </a:r>
            <a:r>
              <a:rPr lang="en-US" b="0" i="0" dirty="0">
                <a:solidFill>
                  <a:srgbClr val="C5C5C5"/>
                </a:solidFill>
                <a:effectLst/>
                <a:latin typeface="KaTeX_Main"/>
              </a:rPr>
              <a:t>a</a:t>
            </a:r>
            <a:r>
              <a:rPr lang="en-US" b="0" i="1" dirty="0">
                <a:solidFill>
                  <a:srgbClr val="C5C5C5"/>
                </a:solidFill>
                <a:effectLst/>
                <a:latin typeface="KaTeX_Math"/>
              </a:rPr>
              <a:t>a</a:t>
            </a:r>
            <a:r>
              <a:rPr lang="en-US" b="0" i="0" dirty="0">
                <a:solidFill>
                  <a:srgbClr val="C5C5C5"/>
                </a:solidFill>
                <a:effectLst/>
                <a:latin typeface="Open Sans" panose="020B0606030504020204" pitchFamily="34" charset="0"/>
              </a:rPr>
              <a:t> and </a:t>
            </a:r>
            <a:r>
              <a:rPr lang="en-US" b="0" i="0" dirty="0">
                <a:solidFill>
                  <a:srgbClr val="C5C5C5"/>
                </a:solidFill>
                <a:effectLst/>
                <a:latin typeface="KaTeX_Main"/>
              </a:rPr>
              <a:t>b</a:t>
            </a:r>
            <a:r>
              <a:rPr lang="en-US" b="0" i="1" dirty="0">
                <a:solidFill>
                  <a:srgbClr val="C5C5C5"/>
                </a:solidFill>
                <a:effectLst/>
                <a:latin typeface="KaTeX_Math"/>
              </a:rPr>
              <a:t>b</a:t>
            </a:r>
            <a:r>
              <a:rPr lang="en-US" b="0" i="0" dirty="0">
                <a:solidFill>
                  <a:srgbClr val="C5C5C5"/>
                </a:solidFill>
                <a:effectLst/>
                <a:latin typeface="Open Sans" panose="020B0606030504020204" pitchFamily="34" charset="0"/>
              </a:rPr>
              <a:t> do not reverse the normalization, because they are learnable parameters and are much more stable than </a:t>
            </a:r>
            <a:r>
              <a:rPr lang="en-US" b="0" i="0" dirty="0">
                <a:solidFill>
                  <a:srgbClr val="C5C5C5"/>
                </a:solidFill>
                <a:effectLst/>
                <a:latin typeface="KaTeX_Main"/>
              </a:rPr>
              <a:t>\</a:t>
            </a:r>
            <a:r>
              <a:rPr lang="en-US" b="0" i="0" dirty="0" err="1">
                <a:solidFill>
                  <a:srgbClr val="C5C5C5"/>
                </a:solidFill>
                <a:effectLst/>
                <a:latin typeface="KaTeX_Main"/>
              </a:rPr>
              <a:t>mu</a:t>
            </a:r>
            <a:r>
              <a:rPr lang="en-US" b="0" i="1" dirty="0" err="1">
                <a:solidFill>
                  <a:srgbClr val="C5C5C5"/>
                </a:solidFill>
                <a:effectLst/>
                <a:latin typeface="KaTeX_Math"/>
              </a:rPr>
              <a:t>μ</a:t>
            </a:r>
            <a:r>
              <a:rPr lang="en-US" b="0" i="0" dirty="0">
                <a:solidFill>
                  <a:srgbClr val="C5C5C5"/>
                </a:solidFill>
                <a:effectLst/>
                <a:latin typeface="Open Sans" panose="020B0606030504020204" pitchFamily="34" charset="0"/>
              </a:rPr>
              <a:t> and </a:t>
            </a:r>
            <a:r>
              <a:rPr lang="en-US" b="0" i="0" dirty="0">
                <a:solidFill>
                  <a:srgbClr val="C5C5C5"/>
                </a:solidFill>
                <a:effectLst/>
                <a:latin typeface="KaTeX_Main"/>
              </a:rPr>
              <a:t>\</a:t>
            </a:r>
            <a:r>
              <a:rPr lang="en-US" b="0" i="0" dirty="0" err="1">
                <a:solidFill>
                  <a:srgbClr val="C5C5C5"/>
                </a:solidFill>
                <a:effectLst/>
                <a:latin typeface="KaTeX_Main"/>
              </a:rPr>
              <a:t>sigma</a:t>
            </a:r>
            <a:r>
              <a:rPr lang="en-US" b="0" i="1" dirty="0" err="1">
                <a:solidFill>
                  <a:srgbClr val="C5C5C5"/>
                </a:solidFill>
                <a:effectLst/>
                <a:latin typeface="KaTeX_Math"/>
              </a:rPr>
              <a:t>σ</a:t>
            </a:r>
            <a:r>
              <a:rPr lang="en-US" b="0" i="0" dirty="0">
                <a:solidFill>
                  <a:srgbClr val="C5C5C5"/>
                </a:solidFill>
                <a:effectLst/>
                <a:latin typeface="Open Sans" panose="020B0606030504020204" pitchFamily="34" charset="0"/>
              </a:rPr>
              <a:t>.</a:t>
            </a:r>
          </a:p>
          <a:p>
            <a:pPr algn="l"/>
            <a:br>
              <a:rPr lang="en-US" dirty="0"/>
            </a:br>
            <a:r>
              <a:rPr lang="en-US" b="1" dirty="0"/>
              <a:t>Figure 4:</a:t>
            </a:r>
            <a:r>
              <a:rPr lang="en-US" dirty="0"/>
              <a:t> Normalization </a:t>
            </a:r>
            <a:r>
              <a:rPr lang="en-US" dirty="0" err="1"/>
              <a:t>operations.</a:t>
            </a:r>
            <a:r>
              <a:rPr lang="en-US" b="0" i="0" dirty="0" err="1">
                <a:solidFill>
                  <a:srgbClr val="C5C5C5"/>
                </a:solidFill>
                <a:effectLst/>
                <a:latin typeface="Open Sans" panose="020B0606030504020204" pitchFamily="34" charset="0"/>
              </a:rPr>
              <a:t>There</a:t>
            </a:r>
            <a:r>
              <a:rPr lang="en-US" b="0" i="0" dirty="0">
                <a:solidFill>
                  <a:srgbClr val="C5C5C5"/>
                </a:solidFill>
                <a:effectLst/>
                <a:latin typeface="Open Sans" panose="020B0606030504020204" pitchFamily="34" charset="0"/>
              </a:rPr>
              <a:t> are several ways to normalize the input vector, based on how to select samples for normalization. Figure 4 lists 4 different normalization approaches, for a mini-batch of </a:t>
            </a:r>
            <a:r>
              <a:rPr lang="en-US" b="0" i="0" dirty="0">
                <a:solidFill>
                  <a:srgbClr val="C5C5C5"/>
                </a:solidFill>
                <a:effectLst/>
                <a:latin typeface="KaTeX_Main"/>
              </a:rPr>
              <a:t>N</a:t>
            </a:r>
            <a:r>
              <a:rPr lang="en-US" b="0" i="1" dirty="0">
                <a:solidFill>
                  <a:srgbClr val="C5C5C5"/>
                </a:solidFill>
                <a:effectLst/>
                <a:latin typeface="KaTeX_Math"/>
              </a:rPr>
              <a:t>N</a:t>
            </a:r>
            <a:r>
              <a:rPr lang="en-US" b="0" i="0" dirty="0">
                <a:solidFill>
                  <a:srgbClr val="C5C5C5"/>
                </a:solidFill>
                <a:effectLst/>
                <a:latin typeface="Open Sans" panose="020B0606030504020204" pitchFamily="34" charset="0"/>
              </a:rPr>
              <a:t> images of height </a:t>
            </a:r>
            <a:r>
              <a:rPr lang="en-US" b="0" i="0" dirty="0">
                <a:solidFill>
                  <a:srgbClr val="C5C5C5"/>
                </a:solidFill>
                <a:effectLst/>
                <a:latin typeface="KaTeX_Main"/>
              </a:rPr>
              <a:t>H</a:t>
            </a:r>
            <a:r>
              <a:rPr lang="en-US" b="0" i="1" dirty="0">
                <a:solidFill>
                  <a:srgbClr val="C5C5C5"/>
                </a:solidFill>
                <a:effectLst/>
                <a:latin typeface="KaTeX_Math"/>
              </a:rPr>
              <a:t>H</a:t>
            </a:r>
            <a:r>
              <a:rPr lang="en-US" b="0" i="0" dirty="0">
                <a:solidFill>
                  <a:srgbClr val="C5C5C5"/>
                </a:solidFill>
                <a:effectLst/>
                <a:latin typeface="Open Sans" panose="020B0606030504020204" pitchFamily="34" charset="0"/>
              </a:rPr>
              <a:t> and width </a:t>
            </a:r>
            <a:r>
              <a:rPr lang="en-US" b="0" i="0" dirty="0">
                <a:solidFill>
                  <a:srgbClr val="C5C5C5"/>
                </a:solidFill>
                <a:effectLst/>
                <a:latin typeface="KaTeX_Main"/>
              </a:rPr>
              <a:t>W</a:t>
            </a:r>
            <a:r>
              <a:rPr lang="en-US" b="0" i="1" dirty="0">
                <a:solidFill>
                  <a:srgbClr val="C5C5C5"/>
                </a:solidFill>
                <a:effectLst/>
                <a:latin typeface="KaTeX_Math"/>
              </a:rPr>
              <a:t>W</a:t>
            </a:r>
            <a:r>
              <a:rPr lang="en-US" b="0" i="0" dirty="0">
                <a:solidFill>
                  <a:srgbClr val="C5C5C5"/>
                </a:solidFill>
                <a:effectLst/>
                <a:latin typeface="Open Sans" panose="020B0606030504020204" pitchFamily="34" charset="0"/>
              </a:rPr>
              <a:t>, with </a:t>
            </a:r>
            <a:r>
              <a:rPr lang="en-US" b="0" i="0" dirty="0">
                <a:solidFill>
                  <a:srgbClr val="C5C5C5"/>
                </a:solidFill>
                <a:effectLst/>
                <a:latin typeface="KaTeX_Main"/>
              </a:rPr>
              <a:t>C</a:t>
            </a:r>
            <a:r>
              <a:rPr lang="en-US" b="0" i="1" dirty="0">
                <a:solidFill>
                  <a:srgbClr val="C5C5C5"/>
                </a:solidFill>
                <a:effectLst/>
                <a:latin typeface="KaTeX_Math"/>
              </a:rPr>
              <a:t>C</a:t>
            </a:r>
            <a:r>
              <a:rPr lang="en-US" b="0" i="0" dirty="0">
                <a:solidFill>
                  <a:srgbClr val="C5C5C5"/>
                </a:solidFill>
                <a:effectLst/>
                <a:latin typeface="Open Sans" panose="020B0606030504020204" pitchFamily="34" charset="0"/>
              </a:rPr>
              <a:t> channels:</a:t>
            </a:r>
          </a:p>
          <a:p>
            <a:pPr algn="l">
              <a:buFont typeface="Arial" panose="020B0604020202020204" pitchFamily="34" charset="0"/>
              <a:buChar char="•"/>
            </a:pPr>
            <a:r>
              <a:rPr lang="en-US" b="0" i="1" dirty="0">
                <a:solidFill>
                  <a:srgbClr val="C5C5C5"/>
                </a:solidFill>
                <a:effectLst/>
                <a:latin typeface="Open Sans" panose="020B0606030504020204" pitchFamily="34" charset="0"/>
              </a:rPr>
              <a:t>Batch norm</a:t>
            </a:r>
            <a:r>
              <a:rPr lang="en-US" b="0" i="0" dirty="0">
                <a:solidFill>
                  <a:srgbClr val="C5C5C5"/>
                </a:solidFill>
                <a:effectLst/>
                <a:latin typeface="Open Sans" panose="020B0606030504020204" pitchFamily="34" charset="0"/>
              </a:rPr>
              <a:t>: the normalization is applied only over one channel of the input. This is the first proposed and the most well-known approach. Please read </a:t>
            </a:r>
            <a:r>
              <a:rPr lang="en-US" b="0" i="0" u="none" strike="noStrike" dirty="0">
                <a:solidFill>
                  <a:srgbClr val="C5C5C5"/>
                </a:solidFill>
                <a:effectLst/>
                <a:latin typeface="Open Sans" panose="020B0606030504020204" pitchFamily="34" charset="0"/>
                <a:hlinkClick r:id="rId3"/>
              </a:rPr>
              <a:t>How to Train Your ResNet 7: Batch Norm</a:t>
            </a:r>
            <a:r>
              <a:rPr lang="en-US" b="0" i="0" dirty="0">
                <a:solidFill>
                  <a:srgbClr val="C5C5C5"/>
                </a:solidFill>
                <a:effectLst/>
                <a:latin typeface="Open Sans" panose="020B0606030504020204" pitchFamily="34" charset="0"/>
              </a:rPr>
              <a:t> for more information.</a:t>
            </a:r>
          </a:p>
          <a:p>
            <a:pPr algn="l">
              <a:buFont typeface="Arial" panose="020B0604020202020204" pitchFamily="34" charset="0"/>
              <a:buChar char="•"/>
            </a:pPr>
            <a:r>
              <a:rPr lang="en-US" b="0" i="1" dirty="0">
                <a:solidFill>
                  <a:srgbClr val="C5C5C5"/>
                </a:solidFill>
                <a:effectLst/>
                <a:latin typeface="Open Sans" panose="020B0606030504020204" pitchFamily="34" charset="0"/>
              </a:rPr>
              <a:t>Layer norm</a:t>
            </a:r>
            <a:r>
              <a:rPr lang="en-US" b="0" i="0" dirty="0">
                <a:solidFill>
                  <a:srgbClr val="C5C5C5"/>
                </a:solidFill>
                <a:effectLst/>
                <a:latin typeface="Open Sans" panose="020B0606030504020204" pitchFamily="34" charset="0"/>
              </a:rPr>
              <a:t>: the normalization is applied within one image across all channels.</a:t>
            </a:r>
          </a:p>
          <a:p>
            <a:pPr algn="l">
              <a:buFont typeface="Arial" panose="020B0604020202020204" pitchFamily="34" charset="0"/>
              <a:buChar char="•"/>
            </a:pPr>
            <a:r>
              <a:rPr lang="en-US" b="0" i="1" dirty="0">
                <a:solidFill>
                  <a:srgbClr val="C5C5C5"/>
                </a:solidFill>
                <a:effectLst/>
                <a:latin typeface="Open Sans" panose="020B0606030504020204" pitchFamily="34" charset="0"/>
              </a:rPr>
              <a:t>Instance norm</a:t>
            </a:r>
            <a:r>
              <a:rPr lang="en-US" b="0" i="0" dirty="0">
                <a:solidFill>
                  <a:srgbClr val="C5C5C5"/>
                </a:solidFill>
                <a:effectLst/>
                <a:latin typeface="Open Sans" panose="020B0606030504020204" pitchFamily="34" charset="0"/>
              </a:rPr>
              <a:t>: the normalization is applied only over one image and one channel.</a:t>
            </a:r>
          </a:p>
          <a:p>
            <a:pPr algn="l">
              <a:buFont typeface="Arial" panose="020B0604020202020204" pitchFamily="34" charset="0"/>
              <a:buChar char="•"/>
            </a:pPr>
            <a:r>
              <a:rPr lang="en-US" b="0" i="1" dirty="0">
                <a:solidFill>
                  <a:srgbClr val="C5C5C5"/>
                </a:solidFill>
                <a:effectLst/>
                <a:latin typeface="Open Sans" panose="020B0606030504020204" pitchFamily="34" charset="0"/>
              </a:rPr>
              <a:t>Group norm</a:t>
            </a:r>
            <a:r>
              <a:rPr lang="en-US" b="0" i="0" dirty="0">
                <a:solidFill>
                  <a:srgbClr val="C5C5C5"/>
                </a:solidFill>
                <a:effectLst/>
                <a:latin typeface="Open Sans" panose="020B0606030504020204" pitchFamily="34" charset="0"/>
              </a:rPr>
              <a:t>: the normalization is applied over one image but across a number of channels. For example, channel 0 to 9 is a group, then channel 10 to 19 is another group, and so on. In practice, the group size is almost always 32. This is the approach recommended by Aaron </a:t>
            </a:r>
            <a:r>
              <a:rPr lang="en-US" b="0" i="0" dirty="0" err="1">
                <a:solidFill>
                  <a:srgbClr val="C5C5C5"/>
                </a:solidFill>
                <a:effectLst/>
                <a:latin typeface="Open Sans" panose="020B0606030504020204" pitchFamily="34" charset="0"/>
              </a:rPr>
              <a:t>Defazio</a:t>
            </a:r>
            <a:r>
              <a:rPr lang="en-US" b="0" i="0" dirty="0">
                <a:solidFill>
                  <a:srgbClr val="C5C5C5"/>
                </a:solidFill>
                <a:effectLst/>
                <a:latin typeface="Open Sans" panose="020B0606030504020204" pitchFamily="34" charset="0"/>
              </a:rPr>
              <a:t>, since it has good performance in practice and it does not conflict with SGD.</a:t>
            </a:r>
          </a:p>
          <a:p>
            <a:pPr algn="l"/>
            <a:r>
              <a:rPr lang="en-US" b="0" i="0" dirty="0">
                <a:solidFill>
                  <a:srgbClr val="C5C5C5"/>
                </a:solidFill>
                <a:effectLst/>
                <a:latin typeface="Open Sans" panose="020B0606030504020204" pitchFamily="34" charset="0"/>
              </a:rPr>
              <a:t>In practice, batch norm and group norm work well for computer vision problems, while layer norm and instance norm are heavily used for language problems.</a:t>
            </a:r>
          </a:p>
          <a:p>
            <a:endParaRPr lang="en-IL"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47</a:t>
            </a:fld>
            <a:endParaRPr lang="en-US"/>
          </a:p>
        </p:txBody>
      </p:sp>
    </p:spTree>
    <p:extLst>
      <p:ext uri="{BB962C8B-B14F-4D97-AF65-F5344CB8AC3E}">
        <p14:creationId xmlns:p14="http://schemas.microsoft.com/office/powerpoint/2010/main" val="3767744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7</a:t>
            </a:fld>
            <a:endParaRPr lang="en-US"/>
          </a:p>
        </p:txBody>
      </p:sp>
    </p:spTree>
    <p:extLst>
      <p:ext uri="{BB962C8B-B14F-4D97-AF65-F5344CB8AC3E}">
        <p14:creationId xmlns:p14="http://schemas.microsoft.com/office/powerpoint/2010/main" val="1157736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8</a:t>
            </a:fld>
            <a:endParaRPr lang="en-US"/>
          </a:p>
        </p:txBody>
      </p:sp>
    </p:spTree>
    <p:extLst>
      <p:ext uri="{BB962C8B-B14F-4D97-AF65-F5344CB8AC3E}">
        <p14:creationId xmlns:p14="http://schemas.microsoft.com/office/powerpoint/2010/main" val="3898684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9</a:t>
            </a:fld>
            <a:endParaRPr lang="en-US"/>
          </a:p>
        </p:txBody>
      </p:sp>
    </p:spTree>
    <p:extLst>
      <p:ext uri="{BB962C8B-B14F-4D97-AF65-F5344CB8AC3E}">
        <p14:creationId xmlns:p14="http://schemas.microsoft.com/office/powerpoint/2010/main" val="1585050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Arial" charset="0"/>
              </a:rPr>
              <a:t>From Stanford CS231n: Good intuition to have in mind is that with a high learning rate, the system contains too much kinetic energy and the parameter vector bounces around chaotically, unable to settle down into deeper, but narrower parts of the loss function. Knowing when to decay the learning rate can be tricky: Decay it slowly and you’ll be wasting computation bouncing around chaotically with little improvement for a long time.</a:t>
            </a:r>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12</a:t>
            </a:fld>
            <a:endParaRPr lang="en-US"/>
          </a:p>
        </p:txBody>
      </p:sp>
    </p:spTree>
    <p:extLst>
      <p:ext uri="{BB962C8B-B14F-4D97-AF65-F5344CB8AC3E}">
        <p14:creationId xmlns:p14="http://schemas.microsoft.com/office/powerpoint/2010/main" val="3473115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14</a:t>
            </a:fld>
            <a:endParaRPr lang="en-US"/>
          </a:p>
        </p:txBody>
      </p:sp>
    </p:spTree>
    <p:extLst>
      <p:ext uri="{BB962C8B-B14F-4D97-AF65-F5344CB8AC3E}">
        <p14:creationId xmlns:p14="http://schemas.microsoft.com/office/powerpoint/2010/main" val="3585918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What if loss changes quickly in one direction and slowly in another?</a:t>
            </a:r>
          </a:p>
          <a:p>
            <a:r>
              <a:rPr lang="en-US" sz="1200" dirty="0"/>
              <a:t>What does gradient descent do?</a:t>
            </a:r>
          </a:p>
          <a:p>
            <a:r>
              <a:rPr lang="en-US" sz="1200" dirty="0">
                <a:solidFill>
                  <a:srgbClr val="FF0000"/>
                </a:solidFill>
              </a:rPr>
              <a:t>Very slow progress along shallow dimension, jitter along steep direction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Loss function has high </a:t>
            </a:r>
            <a:r>
              <a:rPr lang="en-US" sz="1200" b="1" dirty="0"/>
              <a:t>condition number</a:t>
            </a:r>
            <a:r>
              <a:rPr lang="en-US" sz="1200" dirty="0"/>
              <a:t>: ratio of largest to smallest singular value of the Hessian matrix is large</a:t>
            </a:r>
            <a:endParaRPr lang="en-US" sz="1200" dirty="0">
              <a:solidFill>
                <a:srgbClr val="FF0000"/>
              </a:solidFill>
            </a:endParaRPr>
          </a:p>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18</a:t>
            </a:fld>
            <a:endParaRPr lang="en-US"/>
          </a:p>
        </p:txBody>
      </p:sp>
    </p:spTree>
    <p:extLst>
      <p:ext uri="{BB962C8B-B14F-4D97-AF65-F5344CB8AC3E}">
        <p14:creationId xmlns:p14="http://schemas.microsoft.com/office/powerpoint/2010/main" val="1898121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What if loss changes quickly in one direction and slowly in another?</a:t>
            </a:r>
          </a:p>
          <a:p>
            <a:r>
              <a:rPr lang="en-US" sz="1200" dirty="0"/>
              <a:t>What does gradient descent do?</a:t>
            </a:r>
          </a:p>
          <a:p>
            <a:r>
              <a:rPr lang="en-US" sz="1200" dirty="0">
                <a:solidFill>
                  <a:srgbClr val="FF0000"/>
                </a:solidFill>
              </a:rPr>
              <a:t>Very slow progress along shallow dimension, jitter along steep direction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Loss function has high </a:t>
            </a:r>
            <a:r>
              <a:rPr lang="en-US" sz="1200" b="1" dirty="0"/>
              <a:t>condition number</a:t>
            </a:r>
            <a:r>
              <a:rPr lang="en-US" sz="1200" dirty="0"/>
              <a:t>: ratio of largest to smallest singular value of the Hessian matrix is large</a:t>
            </a:r>
            <a:endParaRPr lang="en-US" sz="1200" dirty="0">
              <a:solidFill>
                <a:srgbClr val="FF0000"/>
              </a:solidFill>
            </a:endParaRPr>
          </a:p>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19</a:t>
            </a:fld>
            <a:endParaRPr lang="en-US"/>
          </a:p>
        </p:txBody>
      </p:sp>
    </p:spTree>
    <p:extLst>
      <p:ext uri="{BB962C8B-B14F-4D97-AF65-F5344CB8AC3E}">
        <p14:creationId xmlns:p14="http://schemas.microsoft.com/office/powerpoint/2010/main" val="2560872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b="0" i="0" dirty="0">
                <a:solidFill>
                  <a:srgbClr val="C5C5C5"/>
                </a:solidFill>
                <a:effectLst/>
                <a:latin typeface="Open Sans" panose="020B0606030504020204" pitchFamily="34" charset="0"/>
              </a:rPr>
              <a:t>SGD Momentum is similar to the concept of momentum in physics. The optimization process resembles a heavy ball rolling down the hill. Momentum keeps the ball moving in the same direction that it is already moving in. Gradient can be considered a force pushing the ball in another direction. Rather than making dramatic changes in the direction of travel (as in the figure on the left), momentum makes modest changes. Momentum dampens the oscillations which are common when we use only SGD.</a:t>
            </a:r>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20</a:t>
            </a:fld>
            <a:endParaRPr lang="en-US"/>
          </a:p>
        </p:txBody>
      </p:sp>
    </p:spTree>
    <p:extLst>
      <p:ext uri="{BB962C8B-B14F-4D97-AF65-F5344CB8AC3E}">
        <p14:creationId xmlns:p14="http://schemas.microsoft.com/office/powerpoint/2010/main" val="2504767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2BB9BE1-CC02-4630-A187-1FA3D78B1A24}"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7DD7741-022D-4361-BD74-799334698C2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76200"/>
            <a:ext cx="25908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76200"/>
            <a:ext cx="75692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A8C337E-79AB-43D3-B7D5-9A8EDE49DF79}"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74C1639-4E2F-4550-BAEE-C5BDC1CB80DD}"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CB1FF34-FEDA-430E-8462-E7A209AF306F}"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219BF50-AC92-44AF-92A4-620F182E35C2}"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5E26E91-021D-4B32-926D-DC16A89D51CC}"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11756749-8CA8-49DA-A68F-85171B0F5274}"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136D7BB-2806-4694-9201-C1DF6EA7CF1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8AD4D2A-A0A1-4AB1-BF3F-4E3C9BF55984}"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F8DC858-3513-47BE-8939-E01A91F098A2}"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914400" y="76200"/>
            <a:ext cx="103632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075" name="Rectangle 3"/>
          <p:cNvSpPr>
            <a:spLocks noGrp="1" noChangeArrowheads="1"/>
          </p:cNvSpPr>
          <p:nvPr>
            <p:ph type="body" idx="1"/>
          </p:nvPr>
        </p:nvSpPr>
        <p:spPr bwMode="auto">
          <a:xfrm>
            <a:off x="914400" y="914400"/>
            <a:ext cx="103632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20"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atin typeface="Times New Roman" pitchFamily="18" charset="0"/>
              </a:defRPr>
            </a:lvl1pPr>
          </a:lstStyle>
          <a:p>
            <a:pPr>
              <a:defRPr/>
            </a:pPr>
            <a:endParaRPr lang="en-US"/>
          </a:p>
        </p:txBody>
      </p:sp>
      <p:sp>
        <p:nvSpPr>
          <p:cNvPr id="9221"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atin typeface="Times New Roman" pitchFamily="18" charset="0"/>
              </a:defRPr>
            </a:lvl1pPr>
          </a:lstStyle>
          <a:p>
            <a:pPr>
              <a:defRPr/>
            </a:pPr>
            <a:endParaRPr lang="en-US"/>
          </a:p>
        </p:txBody>
      </p:sp>
      <p:sp>
        <p:nvSpPr>
          <p:cNvPr id="9222"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atin typeface="Times New Roman" pitchFamily="18" charset="0"/>
              </a:defRPr>
            </a:lvl1pPr>
          </a:lstStyle>
          <a:p>
            <a:pPr>
              <a:defRPr/>
            </a:pPr>
            <a:fld id="{9D615FC6-65EA-469E-A2AC-6B14F4DC4664}" type="slidenum">
              <a:rPr lang="en-US"/>
              <a:pPr>
                <a:defRPr/>
              </a:pPr>
              <a:t>‹#›</a:t>
            </a:fld>
            <a:endParaRPr lang="en-US"/>
          </a:p>
        </p:txBody>
      </p:sp>
      <p:sp>
        <p:nvSpPr>
          <p:cNvPr id="9223" name="Line 7"/>
          <p:cNvSpPr>
            <a:spLocks noChangeShapeType="1"/>
          </p:cNvSpPr>
          <p:nvPr/>
        </p:nvSpPr>
        <p:spPr bwMode="auto">
          <a:xfrm>
            <a:off x="914400" y="838200"/>
            <a:ext cx="10363200" cy="0"/>
          </a:xfrm>
          <a:prstGeom prst="line">
            <a:avLst/>
          </a:prstGeom>
          <a:noFill/>
          <a:ln w="38100">
            <a:solidFill>
              <a:schemeClr val="tx1"/>
            </a:solidFill>
            <a:round/>
            <a:headEnd/>
            <a:tailEnd/>
          </a:ln>
          <a:effectLst/>
        </p:spPr>
        <p:txBody>
          <a:bodyPr wrap="none" anchor="ctr"/>
          <a:lstStyle/>
          <a:p>
            <a:pPr>
              <a:defRPr/>
            </a:pPr>
            <a:endParaRPr lang="en-US" sz="240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mlexplained.com/2018/01/29/learning-rate-tuning-in-deep-learning-a-practical-guid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cs231n.stanford.edu/slides/2018/cs231n_2018_lecture07.pdf" TargetMode="External"/><Relationship Id="rId5" Type="http://schemas.openxmlformats.org/officeDocument/2006/relationships/image" Target="../media/image8.png"/><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2" Type="http://schemas.openxmlformats.org/officeDocument/2006/relationships/hyperlink" Target="https://arxiv.org/pdf/1706.02677.pd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docs.google.com/presentation/d/183aCHcSq-YsaokZrqI3khuy_zPbehG-XgkyA6L5W4t4/edit#slide=id.g38a7d6b174_0_2"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tiff"/><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hyperlink" Target="https://docs.google.com/presentation/d/183aCHcSq-YsaokZrqI3khuy_zPbehG-XgkyA6L5W4t4/edit#slide=id.g38a7d6b174_0_2"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https://www.deeplearningbook.org/contents/regularization.html"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eb.eecs.umich.edu/~justincj/slides/eecs498/WI2022/598_WI2022_lecture04.pdf"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tiff"/><Relationship Id="rId4" Type="http://schemas.openxmlformats.org/officeDocument/2006/relationships/image" Target="../media/image20.tiff"/></Relationships>
</file>

<file path=ppt/slides/_rels/slide21.xml.rels><?xml version="1.0" encoding="UTF-8" standalone="yes"?>
<Relationships xmlns="http://schemas.openxmlformats.org/package/2006/relationships"><Relationship Id="rId8" Type="http://schemas.openxmlformats.org/officeDocument/2006/relationships/hyperlink" Target="https://web.eecs.umich.edu/~justincj/slides/eecs498/FA2020/598_FA2020_lecture04.pdf" TargetMode="External"/><Relationship Id="rId3" Type="http://schemas.openxmlformats.org/officeDocument/2006/relationships/image" Target="../media/image160.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0.png"/></Relationships>
</file>

<file path=ppt/slides/_rels/slide22.xml.rels><?xml version="1.0" encoding="UTF-8" standalone="yes"?>
<Relationships xmlns="http://schemas.openxmlformats.org/package/2006/relationships"><Relationship Id="rId8" Type="http://schemas.openxmlformats.org/officeDocument/2006/relationships/hyperlink" Target="http://cs231n.github.io/neural-networks-3/#sgd" TargetMode="External"/><Relationship Id="rId3" Type="http://schemas.openxmlformats.org/officeDocument/2006/relationships/image" Target="../media/image23.tiff"/><Relationship Id="rId7"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190.png"/><Relationship Id="rId4" Type="http://schemas.openxmlformats.org/officeDocument/2006/relationships/image" Target="../media/image24.png"/><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jmlr.org/papers/volume12/duchi11a/duchi11a.pdf" TargetMode="External"/><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hyperlink" Target="http://www.cs.toronto.edu/~tijmen/csc321/slides/lecture_slides_lec6.pdf"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arxiv.org/abs/1412.6980"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karpathy.github.io/2019/04/25/recip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papers.nips.cc/paper/7003-the-marginal-value-of-adaptive-gradient-methods-in-machine-learning.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arxiv.org/pdf/2007.01547.pdf" TargetMode="External"/><Relationship Id="rId4" Type="http://schemas.openxmlformats.org/officeDocument/2006/relationships/hyperlink" Target="https://openreview.net/forum?id=ryQu7f-RZ"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pdf/1506.01186.pdf" TargetMode="External"/><Relationship Id="rId2" Type="http://schemas.openxmlformats.org/officeDocument/2006/relationships/hyperlink" Target="https://www.ics.uci.edu/~welling/publications/papers/stoclangevin_v6.pdf" TargetMode="External"/><Relationship Id="rId1" Type="http://schemas.openxmlformats.org/officeDocument/2006/relationships/slideLayout" Target="../slideLayouts/slideLayout2.xml"/><Relationship Id="rId4" Type="http://schemas.openxmlformats.org/officeDocument/2006/relationships/hyperlink" Target="https://cs231n.github.io/neural-networks-3/#second"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medium.com/nanonets/how-to-use-deep-learning-when-you-have-limited-data-part-2-data-augmentation-c26971dc8ced" TargetMode="External"/><Relationship Id="rId2" Type="http://schemas.openxmlformats.org/officeDocument/2006/relationships/image" Target="../media/image35.tiff"/><Relationship Id="rId1" Type="http://schemas.openxmlformats.org/officeDocument/2006/relationships/slideLayout" Target="../slideLayouts/slideLayout2.xml"/><Relationship Id="rId5" Type="http://schemas.openxmlformats.org/officeDocument/2006/relationships/hyperlink" Target="http://cs231n.stanford.edu/slides/2018/cs231n_2018_lecture07.pdf" TargetMode="Externa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hyperlink" Target="http://cs231n.stanford.edu/slides/2018/cs231n_2018_lecture07.pdf"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hyperlink" Target="https://medium.com/nanonets/how-to-use-deep-learning-when-you-have-limited-data-part-2-data-augmentation-c26971dc8ce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medium.com/@thimblot/data-augmentation-boost-your-image-dataset-with-few-lines-of-python-155c2dc1baec" TargetMode="External"/><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pdf/1909.13719.pdf" TargetMode="External"/><Relationship Id="rId2" Type="http://schemas.openxmlformats.org/officeDocument/2006/relationships/hyperlink" Target="https://arxiv.org/pdf/1805.09501.pdf"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cv-foundation.org/openaccess/content_iccv_2015/papers/He_Delving_Deep_into_ICCV_2015_paper.pdf" TargetMode="External"/><Relationship Id="rId2" Type="http://schemas.openxmlformats.org/officeDocument/2006/relationships/hyperlink" Target="http://proceedings.mlr.press/v9/glorot10a/glorot10a.pdf" TargetMode="External"/><Relationship Id="rId1" Type="http://schemas.openxmlformats.org/officeDocument/2006/relationships/slideLayout" Target="../slideLayouts/slideLayout2.xml"/><Relationship Id="rId5" Type="http://schemas.openxmlformats.org/officeDocument/2006/relationships/hyperlink" Target="http://cs231n.github.io/neural-networks-2/#init" TargetMode="External"/><Relationship Id="rId4" Type="http://schemas.openxmlformats.org/officeDocument/2006/relationships/image" Target="../media/image370.png"/></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s://en.wikipedia.org/wiki/Wanderer_above_the_Sea_of_Fog#/media/File:Caspar_David_Friedrich_-_Wanderer_above_the_sea_of_fog.jpg"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img.rt.com/files/2016.10/original/57f28764c36188fc0b8b45e8.jpg" TargetMode="Externa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hyperlink" Target="https://arxiv.org/pdf/1502.03167.pdf" TargetMode="External"/></Relationships>
</file>

<file path=ppt/slides/_rels/slide41.xml.rels><?xml version="1.0" encoding="UTF-8" standalone="yes"?>
<Relationships xmlns="http://schemas.openxmlformats.org/package/2006/relationships"><Relationship Id="rId2" Type="http://schemas.openxmlformats.org/officeDocument/2006/relationships/hyperlink" Target="https://arxiv.org/pdf/1502.03167.pdf"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arxiv.org/pdf/1502.03167.pdf"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arxiv.org/pdf/1502.03167.pd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arxiv.org/pdf/1502.03167.pdf" TargetMode="External"/><Relationship Id="rId7" Type="http://schemas.openxmlformats.org/officeDocument/2006/relationships/diagramColors" Target="../diagrams/colors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2.png"/></Relationships>
</file>

<file path=ppt/slides/_rels/slide45.xml.rels><?xml version="1.0" encoding="UTF-8" standalone="yes"?>
<Relationships xmlns="http://schemas.openxmlformats.org/package/2006/relationships"><Relationship Id="rId2" Type="http://schemas.openxmlformats.org/officeDocument/2006/relationships/hyperlink" Target="https://www.alexirpan.com/2017/04/26/perils-batch-norm.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arxiv.org/abs/1807.03341" TargetMode="External"/><Relationship Id="rId2" Type="http://schemas.openxmlformats.org/officeDocument/2006/relationships/hyperlink" Target="https://arxiv.org/pdf/1805.11604.pdf"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arxiv.org/pdf/1607.06450.pdf" TargetMode="External"/><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arxiv.org/pdf/1602.07868.pdf" TargetMode="External"/><Relationship Id="rId5" Type="http://schemas.openxmlformats.org/officeDocument/2006/relationships/hyperlink" Target="https://openaccess.thecvf.com/content_ECCV_2018/papers/Yuxin_Wu_Group_Normalization_ECCV_2018_paper.pdf" TargetMode="External"/><Relationship Id="rId4" Type="http://schemas.openxmlformats.org/officeDocument/2006/relationships/hyperlink" Target="https://arxiv.org/pdf/1607.08022.pdf"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laid.delanover.com/difference-between-l1-and-l2-regularization-implementation-and-visualization-in-tensorflow/" TargetMode="External"/><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image" Target="../media/image420.png"/><Relationship Id="rId1" Type="http://schemas.openxmlformats.org/officeDocument/2006/relationships/slideLayout" Target="../slideLayouts/slideLayout2.xml"/><Relationship Id="rId5" Type="http://schemas.openxmlformats.org/officeDocument/2006/relationships/hyperlink" Target="https://arxiv.org/pdf/1711.05101.pdf" TargetMode="External"/><Relationship Id="rId4" Type="http://schemas.openxmlformats.org/officeDocument/2006/relationships/hyperlink" Target="https://web.eecs.umich.edu/~justincj/slides/eecs498/WI2022/598_WI2022_lecture04.pdf"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hyperlink" Target="https://www.cs.toronto.edu/~hinton/absps/JMLRdropout.pdf"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cs.toronto.edu/~hinton/absps/JMLRdropout.pdf" TargetMode="External"/><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arxiv.org/abs/1801.05134"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openreview.net/pdf?id=BJYwwY9ll"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pdf/1706.02677.pdf" TargetMode="External"/><Relationship Id="rId2" Type="http://schemas.openxmlformats.org/officeDocument/2006/relationships/hyperlink" Target="https://arxiv.org/pdf/1609.04836"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pdf/1503.02531.pdf" TargetMode="External"/><Relationship Id="rId2" Type="http://schemas.openxmlformats.org/officeDocument/2006/relationships/hyperlink" Target="https://arxiv.org/pdf/1606.09282.pdf"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hyperlink" Target="http://karpathy.github.io/2019/04/25/recip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slideshare.net/ssuserf88631/scalable-machine-learning-73621818"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cs231n.github.io/neural-networks-3/#sgd" TargetMode="External"/><Relationship Id="rId5" Type="http://schemas.openxmlformats.org/officeDocument/2006/relationships/image" Target="../media/image6.tiff"/><Relationship Id="rId4" Type="http://schemas.openxmlformats.org/officeDocument/2006/relationships/hyperlink" Target="https://www.slideshare.net/ssuserf88631/scalable-machine-learning-7362181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3E2A347-B869-42C3-9293-5349D7B74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 y="2116"/>
            <a:ext cx="12222094" cy="6855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C89159C-86B5-4586-80EA-086FC5482EB0}"/>
              </a:ext>
            </a:extLst>
          </p:cNvPr>
          <p:cNvSpPr txBox="1"/>
          <p:nvPr/>
        </p:nvSpPr>
        <p:spPr>
          <a:xfrm>
            <a:off x="609600" y="3800361"/>
            <a:ext cx="2514599" cy="1814471"/>
          </a:xfrm>
          <a:prstGeom prst="rect">
            <a:avLst/>
          </a:prstGeom>
          <a:noFill/>
        </p:spPr>
        <p:txBody>
          <a:bodyPr wrap="square">
            <a:spAutoFit/>
          </a:bodyPr>
          <a:lstStyle/>
          <a:p>
            <a:pPr algn="r">
              <a:spcAft>
                <a:spcPts val="2159"/>
              </a:spcAft>
              <a:tabLst>
                <a:tab pos="205673" algn="l"/>
                <a:tab pos="2231934" algn="l"/>
              </a:tabLst>
              <a:defRPr/>
            </a:pPr>
            <a:r>
              <a:rPr lang="is-IS" sz="3599" dirty="0">
                <a:solidFill>
                  <a:srgbClr val="D05D00"/>
                </a:solidFill>
              </a:rPr>
              <a:t>236781</a:t>
            </a:r>
            <a:endParaRPr lang="is-IS" sz="3599" b="1" dirty="0">
              <a:solidFill>
                <a:srgbClr val="D05D00"/>
              </a:solidFill>
            </a:endParaRPr>
          </a:p>
          <a:p>
            <a:pPr algn="r">
              <a:tabLst>
                <a:tab pos="205673" algn="l"/>
                <a:tab pos="2231934" algn="l"/>
              </a:tabLst>
              <a:defRPr/>
            </a:pPr>
            <a:r>
              <a:rPr lang="is-IS" sz="2879" dirty="0">
                <a:solidFill>
                  <a:srgbClr val="D05D00"/>
                </a:solidFill>
              </a:rPr>
              <a:t>Lectures </a:t>
            </a:r>
            <a:r>
              <a:rPr lang="en-US" sz="2879" dirty="0">
                <a:solidFill>
                  <a:srgbClr val="D05D00"/>
                </a:solidFill>
              </a:rPr>
              <a:t>3-4</a:t>
            </a:r>
            <a:endParaRPr lang="en-US" sz="2879" dirty="0">
              <a:solidFill>
                <a:schemeClr val="bg1"/>
              </a:solidFill>
            </a:endParaRPr>
          </a:p>
          <a:p>
            <a:pPr algn="r">
              <a:tabLst>
                <a:tab pos="205673" algn="l"/>
                <a:tab pos="2231934" algn="l"/>
              </a:tabLst>
              <a:defRPr/>
            </a:pPr>
            <a:endParaRPr lang="en-US" sz="2879" b="1" dirty="0">
              <a:solidFill>
                <a:schemeClr val="bg1"/>
              </a:solidFill>
            </a:endParaRPr>
          </a:p>
        </p:txBody>
      </p:sp>
      <p:sp>
        <p:nvSpPr>
          <p:cNvPr id="6" name="TextBox 5">
            <a:extLst>
              <a:ext uri="{FF2B5EF4-FFF2-40B4-BE49-F238E27FC236}">
                <a16:creationId xmlns:a16="http://schemas.microsoft.com/office/drawing/2014/main" id="{B9818183-BE82-4F16-A902-6348961F7E52}"/>
              </a:ext>
            </a:extLst>
          </p:cNvPr>
          <p:cNvSpPr txBox="1"/>
          <p:nvPr/>
        </p:nvSpPr>
        <p:spPr>
          <a:xfrm>
            <a:off x="3222454" y="3800361"/>
            <a:ext cx="8740946" cy="1920141"/>
          </a:xfrm>
          <a:prstGeom prst="rect">
            <a:avLst/>
          </a:prstGeom>
          <a:noFill/>
        </p:spPr>
        <p:txBody>
          <a:bodyPr wrap="square">
            <a:spAutoFit/>
          </a:bodyPr>
          <a:lstStyle/>
          <a:p>
            <a:pPr>
              <a:spcAft>
                <a:spcPts val="2159"/>
              </a:spcAft>
              <a:defRPr/>
            </a:pPr>
            <a:r>
              <a:rPr lang="en-US" sz="3599" b="1" dirty="0">
                <a:solidFill>
                  <a:schemeClr val="bg1"/>
                </a:solidFill>
              </a:rPr>
              <a:t>Deep learning</a:t>
            </a:r>
          </a:p>
          <a:p>
            <a:pPr>
              <a:spcAft>
                <a:spcPts val="1440"/>
              </a:spcAft>
              <a:defRPr/>
            </a:pPr>
            <a:r>
              <a:rPr lang="en-US" sz="2879" b="1" dirty="0">
                <a:solidFill>
                  <a:schemeClr val="bg1"/>
                </a:solidFill>
              </a:rPr>
              <a:t>Deep Neural Networks </a:t>
            </a:r>
            <a:r>
              <a:rPr lang="en-US" sz="2879" b="1" dirty="0" err="1">
                <a:solidFill>
                  <a:schemeClr val="bg1"/>
                </a:solidFill>
              </a:rPr>
              <a:t>Optimisation</a:t>
            </a:r>
            <a:r>
              <a:rPr lang="en-US" sz="2879" b="1" dirty="0">
                <a:solidFill>
                  <a:schemeClr val="bg1"/>
                </a:solidFill>
              </a:rPr>
              <a:t> </a:t>
            </a:r>
            <a:r>
              <a:rPr lang="en-US" sz="2879" b="1" dirty="0" err="1">
                <a:solidFill>
                  <a:schemeClr val="bg1"/>
                </a:solidFill>
              </a:rPr>
              <a:t>Tecniques</a:t>
            </a:r>
            <a:endParaRPr lang="en-US" sz="2879" b="1" dirty="0">
              <a:solidFill>
                <a:schemeClr val="bg1"/>
              </a:solidFill>
            </a:endParaRPr>
          </a:p>
          <a:p>
            <a:pPr>
              <a:spcAft>
                <a:spcPts val="1440"/>
              </a:spcAft>
              <a:defRPr/>
            </a:pPr>
            <a:r>
              <a:rPr lang="en-US" sz="2399" dirty="0">
                <a:solidFill>
                  <a:schemeClr val="bg1"/>
                </a:solidFill>
              </a:rPr>
              <a:t>Dr. Chaim Baskin</a:t>
            </a:r>
            <a:endParaRPr lang="en-US" sz="2399"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6476-E243-584D-BCDE-19530AE027D5}"/>
              </a:ext>
            </a:extLst>
          </p:cNvPr>
          <p:cNvSpPr>
            <a:spLocks noGrp="1"/>
          </p:cNvSpPr>
          <p:nvPr>
            <p:ph type="title"/>
          </p:nvPr>
        </p:nvSpPr>
        <p:spPr/>
        <p:txBody>
          <a:bodyPr/>
          <a:lstStyle/>
          <a:p>
            <a:r>
              <a:rPr lang="en-US" dirty="0"/>
              <a:t>Learning rate decay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00C612-A351-E844-9E90-F42DFC9A4CC5}"/>
                  </a:ext>
                </a:extLst>
              </p:cNvPr>
              <p:cNvSpPr>
                <a:spLocks noGrp="1"/>
              </p:cNvSpPr>
              <p:nvPr>
                <p:ph idx="1"/>
              </p:nvPr>
            </p:nvSpPr>
            <p:spPr/>
            <p:txBody>
              <a:bodyPr/>
              <a:lstStyle/>
              <a:p>
                <a:pPr marL="457200" indent="-457200">
                  <a:buFont typeface="Arial" panose="020B0604020202020204" pitchFamily="34" charset="0"/>
                  <a:buChar char="•"/>
                </a:pPr>
                <a:r>
                  <a:rPr lang="en-US" dirty="0"/>
                  <a:t>Decay formulas</a:t>
                </a:r>
              </a:p>
              <a:p>
                <a:pPr marL="857250" lvl="1" indent="-457200">
                  <a:buFont typeface="Arial" panose="020B0604020202020204" pitchFamily="34" charset="0"/>
                  <a:buChar char="•"/>
                </a:pPr>
                <a:r>
                  <a:rPr lang="en-US" sz="2400" dirty="0"/>
                  <a:t>Exponential: </a:t>
                </a:r>
                <a14:m>
                  <m:oMath xmlns:m="http://schemas.openxmlformats.org/officeDocument/2006/math">
                    <m:sSub>
                      <m:sSubPr>
                        <m:ctrlPr>
                          <a:rPr lang="en-US" sz="2400" i="1" smtClean="0">
                            <a:solidFill>
                              <a:srgbClr val="9900CC"/>
                            </a:solidFill>
                            <a:latin typeface="Cambria Math" panose="02040503050406030204" pitchFamily="18" charset="0"/>
                            <a:ea typeface="Cambria Math" panose="02040503050406030204" pitchFamily="18" charset="0"/>
                          </a:rPr>
                        </m:ctrlPr>
                      </m:sSubPr>
                      <m:e>
                        <m:r>
                          <a:rPr lang="en-US" sz="2400" i="1">
                            <a:solidFill>
                              <a:srgbClr val="9900CC"/>
                            </a:solidFill>
                            <a:latin typeface="Cambria Math" panose="02040503050406030204" pitchFamily="18" charset="0"/>
                            <a:ea typeface="Cambria Math" panose="02040503050406030204" pitchFamily="18" charset="0"/>
                          </a:rPr>
                          <m:t>𝜂</m:t>
                        </m:r>
                      </m:e>
                      <m:sub>
                        <m:r>
                          <a:rPr lang="en-US" sz="2400" b="0" i="1" smtClean="0">
                            <a:solidFill>
                              <a:srgbClr val="9900CC"/>
                            </a:solidFill>
                            <a:latin typeface="Cambria Math" panose="02040503050406030204" pitchFamily="18" charset="0"/>
                            <a:ea typeface="Cambria Math" panose="02040503050406030204" pitchFamily="18" charset="0"/>
                          </a:rPr>
                          <m:t>𝑡</m:t>
                        </m:r>
                      </m:sub>
                    </m:sSub>
                    <m:r>
                      <a:rPr lang="en-US" sz="2400" b="0" i="1" smtClean="0">
                        <a:solidFill>
                          <a:srgbClr val="9900CC"/>
                        </a:solidFill>
                        <a:latin typeface="Cambria Math" panose="02040503050406030204" pitchFamily="18" charset="0"/>
                        <a:ea typeface="Cambria Math" panose="02040503050406030204" pitchFamily="18" charset="0"/>
                      </a:rPr>
                      <m:t>=</m:t>
                    </m:r>
                    <m:sSub>
                      <m:sSubPr>
                        <m:ctrlPr>
                          <a:rPr lang="en-US" sz="2400" b="0" i="1" smtClean="0">
                            <a:solidFill>
                              <a:srgbClr val="9900CC"/>
                            </a:solidFill>
                            <a:latin typeface="Cambria Math" panose="02040503050406030204" pitchFamily="18" charset="0"/>
                            <a:ea typeface="Cambria Math" panose="02040503050406030204" pitchFamily="18" charset="0"/>
                          </a:rPr>
                        </m:ctrlPr>
                      </m:sSubPr>
                      <m:e>
                        <m:r>
                          <a:rPr lang="en-US" sz="2400" b="0" i="1" smtClean="0">
                            <a:solidFill>
                              <a:srgbClr val="9900CC"/>
                            </a:solidFill>
                            <a:latin typeface="Cambria Math" panose="02040503050406030204" pitchFamily="18" charset="0"/>
                            <a:ea typeface="Cambria Math" panose="02040503050406030204" pitchFamily="18" charset="0"/>
                          </a:rPr>
                          <m:t>𝜂</m:t>
                        </m:r>
                      </m:e>
                      <m:sub>
                        <m:r>
                          <a:rPr lang="en-US" sz="2400" b="0" i="1" smtClean="0">
                            <a:solidFill>
                              <a:srgbClr val="9900CC"/>
                            </a:solidFill>
                            <a:latin typeface="Cambria Math" panose="02040503050406030204" pitchFamily="18" charset="0"/>
                            <a:ea typeface="Cambria Math" panose="02040503050406030204" pitchFamily="18" charset="0"/>
                          </a:rPr>
                          <m:t>0</m:t>
                        </m:r>
                      </m:sub>
                    </m:sSub>
                    <m:sSup>
                      <m:sSupPr>
                        <m:ctrlPr>
                          <a:rPr lang="en-US" sz="2400" b="0" i="1" smtClean="0">
                            <a:solidFill>
                              <a:srgbClr val="9900CC"/>
                            </a:solidFill>
                            <a:latin typeface="Cambria Math" panose="02040503050406030204" pitchFamily="18" charset="0"/>
                            <a:ea typeface="Cambria Math" panose="02040503050406030204" pitchFamily="18" charset="0"/>
                          </a:rPr>
                        </m:ctrlPr>
                      </m:sSupPr>
                      <m:e>
                        <m:r>
                          <a:rPr lang="en-US" sz="2400" b="0" i="1" smtClean="0">
                            <a:solidFill>
                              <a:srgbClr val="9900CC"/>
                            </a:solidFill>
                            <a:latin typeface="Cambria Math" panose="02040503050406030204" pitchFamily="18" charset="0"/>
                            <a:ea typeface="Cambria Math" panose="02040503050406030204" pitchFamily="18" charset="0"/>
                          </a:rPr>
                          <m:t>𝑒</m:t>
                        </m:r>
                      </m:e>
                      <m:sup>
                        <m:r>
                          <a:rPr lang="en-US" sz="2400" b="0" i="1" smtClean="0">
                            <a:solidFill>
                              <a:srgbClr val="9900CC"/>
                            </a:solidFill>
                            <a:latin typeface="Cambria Math" panose="02040503050406030204" pitchFamily="18" charset="0"/>
                            <a:ea typeface="Cambria Math" panose="02040503050406030204" pitchFamily="18" charset="0"/>
                          </a:rPr>
                          <m:t>−</m:t>
                        </m:r>
                        <m:r>
                          <a:rPr lang="en-US" sz="2400" b="0" i="1" smtClean="0">
                            <a:solidFill>
                              <a:srgbClr val="9900CC"/>
                            </a:solidFill>
                            <a:latin typeface="Cambria Math" panose="02040503050406030204" pitchFamily="18" charset="0"/>
                            <a:ea typeface="Cambria Math" panose="02040503050406030204" pitchFamily="18" charset="0"/>
                          </a:rPr>
                          <m:t>𝑘𝑡</m:t>
                        </m:r>
                      </m:sup>
                    </m:sSup>
                  </m:oMath>
                </a14:m>
                <a:r>
                  <a:rPr lang="en-US" sz="2400" dirty="0"/>
                  <a:t>, where </a:t>
                </a:r>
                <a14:m>
                  <m:oMath xmlns:m="http://schemas.openxmlformats.org/officeDocument/2006/math">
                    <m:sSub>
                      <m:sSubPr>
                        <m:ctrlPr>
                          <a:rPr lang="en-US" sz="2400" i="1" smtClean="0">
                            <a:solidFill>
                              <a:srgbClr val="9900CC"/>
                            </a:solidFill>
                            <a:latin typeface="Cambria Math" panose="02040503050406030204" pitchFamily="18" charset="0"/>
                            <a:ea typeface="Cambria Math" panose="02040503050406030204" pitchFamily="18" charset="0"/>
                          </a:rPr>
                        </m:ctrlPr>
                      </m:sSubPr>
                      <m:e>
                        <m:r>
                          <a:rPr lang="en-US" sz="2400" i="1">
                            <a:solidFill>
                              <a:srgbClr val="9900CC"/>
                            </a:solidFill>
                            <a:latin typeface="Cambria Math" panose="02040503050406030204" pitchFamily="18" charset="0"/>
                            <a:ea typeface="Cambria Math" panose="02040503050406030204" pitchFamily="18" charset="0"/>
                          </a:rPr>
                          <m:t>𝜂</m:t>
                        </m:r>
                      </m:e>
                      <m:sub>
                        <m:r>
                          <a:rPr lang="en-US" sz="2400" i="1">
                            <a:solidFill>
                              <a:srgbClr val="9900CC"/>
                            </a:solidFill>
                            <a:latin typeface="Cambria Math" panose="02040503050406030204" pitchFamily="18" charset="0"/>
                            <a:ea typeface="Cambria Math" panose="02040503050406030204" pitchFamily="18" charset="0"/>
                          </a:rPr>
                          <m:t>0</m:t>
                        </m:r>
                      </m:sub>
                    </m:sSub>
                  </m:oMath>
                </a14:m>
                <a:r>
                  <a:rPr lang="en-US" sz="2400" dirty="0">
                    <a:solidFill>
                      <a:srgbClr val="9900CC"/>
                    </a:solidFill>
                  </a:rPr>
                  <a:t> </a:t>
                </a:r>
                <a:r>
                  <a:rPr lang="en-US" sz="2400" dirty="0"/>
                  <a:t>and </a:t>
                </a:r>
                <a14:m>
                  <m:oMath xmlns:m="http://schemas.openxmlformats.org/officeDocument/2006/math">
                    <m:r>
                      <a:rPr lang="en-US" sz="2400" i="1" dirty="0" smtClean="0">
                        <a:solidFill>
                          <a:srgbClr val="9900CC"/>
                        </a:solidFill>
                        <a:latin typeface="Cambria Math" panose="02040503050406030204" pitchFamily="18" charset="0"/>
                      </a:rPr>
                      <m:t>𝑘</m:t>
                    </m:r>
                  </m:oMath>
                </a14:m>
                <a:r>
                  <a:rPr lang="en-US" sz="2400" dirty="0"/>
                  <a:t> are hyperparameters, </a:t>
                </a:r>
                <a14:m>
                  <m:oMath xmlns:m="http://schemas.openxmlformats.org/officeDocument/2006/math">
                    <m:r>
                      <a:rPr lang="en-US" sz="2400" i="1" dirty="0" smtClean="0">
                        <a:solidFill>
                          <a:srgbClr val="9900CC"/>
                        </a:solidFill>
                        <a:latin typeface="Cambria Math" panose="02040503050406030204" pitchFamily="18" charset="0"/>
                      </a:rPr>
                      <m:t>𝑡</m:t>
                    </m:r>
                  </m:oMath>
                </a14:m>
                <a:r>
                  <a:rPr lang="en-US" sz="2400" dirty="0"/>
                  <a:t> is the iteration or epoch number</a:t>
                </a:r>
              </a:p>
              <a:p>
                <a:pPr marL="857250" lvl="1" indent="-457200">
                  <a:buFont typeface="Arial" panose="020B0604020202020204" pitchFamily="34" charset="0"/>
                  <a:buChar char="•"/>
                </a:pPr>
                <a:r>
                  <a:rPr lang="en-US" sz="2400" dirty="0"/>
                  <a:t>Inverse: </a:t>
                </a:r>
                <a14:m>
                  <m:oMath xmlns:m="http://schemas.openxmlformats.org/officeDocument/2006/math">
                    <m:sSub>
                      <m:sSubPr>
                        <m:ctrlPr>
                          <a:rPr lang="en-US" sz="2400" i="1">
                            <a:solidFill>
                              <a:srgbClr val="9900CC"/>
                            </a:solidFill>
                            <a:latin typeface="Cambria Math" panose="02040503050406030204" pitchFamily="18" charset="0"/>
                            <a:ea typeface="Cambria Math" panose="02040503050406030204" pitchFamily="18" charset="0"/>
                          </a:rPr>
                        </m:ctrlPr>
                      </m:sSubPr>
                      <m:e>
                        <m:r>
                          <a:rPr lang="en-US" sz="2400" i="1">
                            <a:solidFill>
                              <a:srgbClr val="9900CC"/>
                            </a:solidFill>
                            <a:latin typeface="Cambria Math" panose="02040503050406030204" pitchFamily="18" charset="0"/>
                            <a:ea typeface="Cambria Math" panose="02040503050406030204" pitchFamily="18" charset="0"/>
                          </a:rPr>
                          <m:t>𝜂</m:t>
                        </m:r>
                      </m:e>
                      <m:sub>
                        <m:r>
                          <a:rPr lang="en-US" sz="2400" i="1">
                            <a:solidFill>
                              <a:srgbClr val="9900CC"/>
                            </a:solidFill>
                            <a:latin typeface="Cambria Math" panose="02040503050406030204" pitchFamily="18" charset="0"/>
                            <a:ea typeface="Cambria Math" panose="02040503050406030204" pitchFamily="18" charset="0"/>
                          </a:rPr>
                          <m:t>𝑡</m:t>
                        </m:r>
                      </m:sub>
                    </m:sSub>
                    <m:r>
                      <a:rPr lang="en-US" sz="2400" i="1">
                        <a:solidFill>
                          <a:srgbClr val="9900CC"/>
                        </a:solidFill>
                        <a:latin typeface="Cambria Math" panose="02040503050406030204" pitchFamily="18" charset="0"/>
                        <a:ea typeface="Cambria Math" panose="02040503050406030204" pitchFamily="18" charset="0"/>
                      </a:rPr>
                      <m:t>=</m:t>
                    </m:r>
                    <m:sSub>
                      <m:sSubPr>
                        <m:ctrlPr>
                          <a:rPr lang="en-US" sz="2400" i="1">
                            <a:solidFill>
                              <a:srgbClr val="9900CC"/>
                            </a:solidFill>
                            <a:latin typeface="Cambria Math" panose="02040503050406030204" pitchFamily="18" charset="0"/>
                            <a:ea typeface="Cambria Math" panose="02040503050406030204" pitchFamily="18" charset="0"/>
                          </a:rPr>
                        </m:ctrlPr>
                      </m:sSubPr>
                      <m:e>
                        <m:r>
                          <a:rPr lang="en-US" sz="2400" i="1">
                            <a:solidFill>
                              <a:srgbClr val="9900CC"/>
                            </a:solidFill>
                            <a:latin typeface="Cambria Math" panose="02040503050406030204" pitchFamily="18" charset="0"/>
                            <a:ea typeface="Cambria Math" panose="02040503050406030204" pitchFamily="18" charset="0"/>
                          </a:rPr>
                          <m:t>𝜂</m:t>
                        </m:r>
                      </m:e>
                      <m:sub>
                        <m:r>
                          <a:rPr lang="en-US" sz="2400" i="1">
                            <a:solidFill>
                              <a:srgbClr val="9900CC"/>
                            </a:solidFill>
                            <a:latin typeface="Cambria Math" panose="02040503050406030204" pitchFamily="18" charset="0"/>
                            <a:ea typeface="Cambria Math" panose="02040503050406030204" pitchFamily="18" charset="0"/>
                          </a:rPr>
                          <m:t>0</m:t>
                        </m:r>
                      </m:sub>
                    </m:sSub>
                    <m:r>
                      <a:rPr lang="en-US" sz="2400" b="0" i="1" smtClean="0">
                        <a:solidFill>
                          <a:srgbClr val="9900CC"/>
                        </a:solidFill>
                        <a:latin typeface="Cambria Math" panose="02040503050406030204" pitchFamily="18" charset="0"/>
                        <a:ea typeface="Cambria Math" panose="02040503050406030204" pitchFamily="18" charset="0"/>
                      </a:rPr>
                      <m:t>/(</m:t>
                    </m:r>
                    <m:r>
                      <a:rPr lang="en-US" sz="2400" b="0" i="1" smtClean="0">
                        <a:solidFill>
                          <a:srgbClr val="9900CC"/>
                        </a:solidFill>
                        <a:latin typeface="Cambria Math" panose="02040503050406030204" pitchFamily="18" charset="0"/>
                        <a:ea typeface="Cambria Math" panose="02040503050406030204" pitchFamily="18" charset="0"/>
                      </a:rPr>
                      <m:t>1</m:t>
                    </m:r>
                    <m:r>
                      <a:rPr lang="en-US" sz="2400" b="0" i="1" smtClean="0">
                        <a:solidFill>
                          <a:srgbClr val="9900CC"/>
                        </a:solidFill>
                        <a:latin typeface="Cambria Math" panose="02040503050406030204" pitchFamily="18" charset="0"/>
                        <a:ea typeface="Cambria Math" panose="02040503050406030204" pitchFamily="18" charset="0"/>
                      </a:rPr>
                      <m:t>+</m:t>
                    </m:r>
                    <m:r>
                      <a:rPr lang="en-US" sz="2400" b="0" i="1" smtClean="0">
                        <a:solidFill>
                          <a:srgbClr val="9900CC"/>
                        </a:solidFill>
                        <a:latin typeface="Cambria Math" panose="02040503050406030204" pitchFamily="18" charset="0"/>
                        <a:ea typeface="Cambria Math" panose="02040503050406030204" pitchFamily="18" charset="0"/>
                      </a:rPr>
                      <m:t>𝑘𝑡</m:t>
                    </m:r>
                    <m:r>
                      <a:rPr lang="en-US" sz="2400" b="0" i="1" smtClean="0">
                        <a:solidFill>
                          <a:srgbClr val="9900CC"/>
                        </a:solidFill>
                        <a:latin typeface="Cambria Math" panose="02040503050406030204" pitchFamily="18" charset="0"/>
                        <a:ea typeface="Cambria Math" panose="02040503050406030204" pitchFamily="18" charset="0"/>
                      </a:rPr>
                      <m:t>)</m:t>
                    </m:r>
                  </m:oMath>
                </a14:m>
                <a:endParaRPr lang="en-US" sz="2400" dirty="0"/>
              </a:p>
              <a:p>
                <a:pPr marL="857250" lvl="1" indent="-457200">
                  <a:buFont typeface="Arial" panose="020B0604020202020204" pitchFamily="34" charset="0"/>
                  <a:buChar char="•"/>
                </a:pPr>
                <a:r>
                  <a:rPr lang="en-US" sz="2400" dirty="0"/>
                  <a:t>Inverse sqrt: </a:t>
                </a:r>
                <a14:m>
                  <m:oMath xmlns:m="http://schemas.openxmlformats.org/officeDocument/2006/math">
                    <m:sSub>
                      <m:sSubPr>
                        <m:ctrlPr>
                          <a:rPr lang="en-US" sz="2400" i="1">
                            <a:solidFill>
                              <a:srgbClr val="9900CC"/>
                            </a:solidFill>
                            <a:latin typeface="Cambria Math" panose="02040503050406030204" pitchFamily="18" charset="0"/>
                            <a:ea typeface="Cambria Math" panose="02040503050406030204" pitchFamily="18" charset="0"/>
                          </a:rPr>
                        </m:ctrlPr>
                      </m:sSubPr>
                      <m:e>
                        <m:r>
                          <a:rPr lang="en-US" sz="2400" i="1">
                            <a:solidFill>
                              <a:srgbClr val="9900CC"/>
                            </a:solidFill>
                            <a:latin typeface="Cambria Math" panose="02040503050406030204" pitchFamily="18" charset="0"/>
                            <a:ea typeface="Cambria Math" panose="02040503050406030204" pitchFamily="18" charset="0"/>
                          </a:rPr>
                          <m:t>𝜂</m:t>
                        </m:r>
                      </m:e>
                      <m:sub>
                        <m:r>
                          <a:rPr lang="en-US" sz="2400" i="1">
                            <a:solidFill>
                              <a:srgbClr val="9900CC"/>
                            </a:solidFill>
                            <a:latin typeface="Cambria Math" panose="02040503050406030204" pitchFamily="18" charset="0"/>
                            <a:ea typeface="Cambria Math" panose="02040503050406030204" pitchFamily="18" charset="0"/>
                          </a:rPr>
                          <m:t>𝑡</m:t>
                        </m:r>
                      </m:sub>
                    </m:sSub>
                    <m:r>
                      <a:rPr lang="en-US" sz="2400" i="1">
                        <a:solidFill>
                          <a:srgbClr val="9900CC"/>
                        </a:solidFill>
                        <a:latin typeface="Cambria Math" panose="02040503050406030204" pitchFamily="18" charset="0"/>
                        <a:ea typeface="Cambria Math" panose="02040503050406030204" pitchFamily="18" charset="0"/>
                      </a:rPr>
                      <m:t>=</m:t>
                    </m:r>
                    <m:sSub>
                      <m:sSubPr>
                        <m:ctrlPr>
                          <a:rPr lang="en-US" sz="2400" i="1">
                            <a:solidFill>
                              <a:srgbClr val="9900CC"/>
                            </a:solidFill>
                            <a:latin typeface="Cambria Math" panose="02040503050406030204" pitchFamily="18" charset="0"/>
                            <a:ea typeface="Cambria Math" panose="02040503050406030204" pitchFamily="18" charset="0"/>
                          </a:rPr>
                        </m:ctrlPr>
                      </m:sSubPr>
                      <m:e>
                        <m:r>
                          <a:rPr lang="en-US" sz="2400" i="1">
                            <a:solidFill>
                              <a:srgbClr val="9900CC"/>
                            </a:solidFill>
                            <a:latin typeface="Cambria Math" panose="02040503050406030204" pitchFamily="18" charset="0"/>
                            <a:ea typeface="Cambria Math" panose="02040503050406030204" pitchFamily="18" charset="0"/>
                          </a:rPr>
                          <m:t>𝜂</m:t>
                        </m:r>
                      </m:e>
                      <m:sub>
                        <m:r>
                          <a:rPr lang="en-US" sz="2400" i="1">
                            <a:solidFill>
                              <a:srgbClr val="9900CC"/>
                            </a:solidFill>
                            <a:latin typeface="Cambria Math" panose="02040503050406030204" pitchFamily="18" charset="0"/>
                            <a:ea typeface="Cambria Math" panose="02040503050406030204" pitchFamily="18" charset="0"/>
                          </a:rPr>
                          <m:t>0</m:t>
                        </m:r>
                      </m:sub>
                    </m:sSub>
                    <m:r>
                      <a:rPr lang="en-US" sz="2400" i="1">
                        <a:solidFill>
                          <a:srgbClr val="9900CC"/>
                        </a:solidFill>
                        <a:latin typeface="Cambria Math" panose="02040503050406030204" pitchFamily="18" charset="0"/>
                        <a:ea typeface="Cambria Math" panose="02040503050406030204" pitchFamily="18" charset="0"/>
                      </a:rPr>
                      <m:t>/</m:t>
                    </m:r>
                    <m:rad>
                      <m:radPr>
                        <m:degHide m:val="on"/>
                        <m:ctrlPr>
                          <a:rPr lang="en-US" sz="2400" i="1" smtClean="0">
                            <a:solidFill>
                              <a:srgbClr val="9900CC"/>
                            </a:solidFill>
                            <a:latin typeface="Cambria Math" panose="02040503050406030204" pitchFamily="18" charset="0"/>
                            <a:ea typeface="Cambria Math" panose="02040503050406030204" pitchFamily="18" charset="0"/>
                          </a:rPr>
                        </m:ctrlPr>
                      </m:radPr>
                      <m:deg/>
                      <m:e>
                        <m:r>
                          <a:rPr lang="en-US" sz="2400" b="0" i="1" smtClean="0">
                            <a:solidFill>
                              <a:srgbClr val="9900CC"/>
                            </a:solidFill>
                            <a:latin typeface="Cambria Math" panose="02040503050406030204" pitchFamily="18" charset="0"/>
                            <a:ea typeface="Cambria Math" panose="02040503050406030204" pitchFamily="18" charset="0"/>
                          </a:rPr>
                          <m:t>𝑡</m:t>
                        </m:r>
                      </m:e>
                    </m:rad>
                  </m:oMath>
                </a14:m>
                <a:endParaRPr lang="en-US" sz="2400" dirty="0"/>
              </a:p>
              <a:p>
                <a:pPr marL="857250" lvl="1" indent="-457200">
                  <a:buFont typeface="Arial" panose="020B0604020202020204" pitchFamily="34" charset="0"/>
                  <a:buChar char="•"/>
                </a:pPr>
                <a14:m>
                  <m:oMath xmlns:m="http://schemas.openxmlformats.org/officeDocument/2006/math">
                    <m:r>
                      <m:rPr>
                        <m:nor/>
                      </m:rPr>
                      <a:rPr lang="en-US" sz="2400" dirty="0"/>
                      <m:t>Linear</m:t>
                    </m:r>
                    <m:r>
                      <m:rPr>
                        <m:nor/>
                      </m:rPr>
                      <a:rPr lang="en-US" sz="2400" dirty="0"/>
                      <m:t>: </m:t>
                    </m:r>
                    <m:sSub>
                      <m:sSubPr>
                        <m:ctrlPr>
                          <a:rPr lang="en-US" sz="2400" i="1">
                            <a:solidFill>
                              <a:srgbClr val="9900CC"/>
                            </a:solidFill>
                            <a:latin typeface="Cambria Math" panose="02040503050406030204" pitchFamily="18" charset="0"/>
                            <a:ea typeface="Cambria Math" panose="02040503050406030204" pitchFamily="18" charset="0"/>
                          </a:rPr>
                        </m:ctrlPr>
                      </m:sSubPr>
                      <m:e>
                        <m:r>
                          <a:rPr lang="en-US" sz="2400" i="1">
                            <a:solidFill>
                              <a:srgbClr val="9900CC"/>
                            </a:solidFill>
                            <a:latin typeface="Cambria Math" panose="02040503050406030204" pitchFamily="18" charset="0"/>
                            <a:ea typeface="Cambria Math" panose="02040503050406030204" pitchFamily="18" charset="0"/>
                          </a:rPr>
                          <m:t>𝜂</m:t>
                        </m:r>
                      </m:e>
                      <m:sub>
                        <m:r>
                          <a:rPr lang="en-US" sz="2400" i="1">
                            <a:solidFill>
                              <a:srgbClr val="9900CC"/>
                            </a:solidFill>
                            <a:latin typeface="Cambria Math" panose="02040503050406030204" pitchFamily="18" charset="0"/>
                            <a:ea typeface="Cambria Math" panose="02040503050406030204" pitchFamily="18" charset="0"/>
                          </a:rPr>
                          <m:t>𝑡</m:t>
                        </m:r>
                      </m:sub>
                    </m:sSub>
                    <m:r>
                      <a:rPr lang="en-US" sz="2400" i="1">
                        <a:solidFill>
                          <a:srgbClr val="9900CC"/>
                        </a:solidFill>
                        <a:latin typeface="Cambria Math" panose="02040503050406030204" pitchFamily="18" charset="0"/>
                        <a:ea typeface="Cambria Math" panose="02040503050406030204" pitchFamily="18" charset="0"/>
                      </a:rPr>
                      <m:t>=</m:t>
                    </m:r>
                    <m:sSub>
                      <m:sSubPr>
                        <m:ctrlPr>
                          <a:rPr lang="en-US" sz="2400" i="1">
                            <a:solidFill>
                              <a:srgbClr val="9900CC"/>
                            </a:solidFill>
                            <a:latin typeface="Cambria Math" panose="02040503050406030204" pitchFamily="18" charset="0"/>
                            <a:ea typeface="Cambria Math" panose="02040503050406030204" pitchFamily="18" charset="0"/>
                          </a:rPr>
                        </m:ctrlPr>
                      </m:sSubPr>
                      <m:e>
                        <m:r>
                          <a:rPr lang="en-US" sz="2400" i="1">
                            <a:solidFill>
                              <a:srgbClr val="9900CC"/>
                            </a:solidFill>
                            <a:latin typeface="Cambria Math" panose="02040503050406030204" pitchFamily="18" charset="0"/>
                            <a:ea typeface="Cambria Math" panose="02040503050406030204" pitchFamily="18" charset="0"/>
                          </a:rPr>
                          <m:t>𝜂</m:t>
                        </m:r>
                      </m:e>
                      <m:sub>
                        <m:r>
                          <a:rPr lang="en-US" sz="2400" i="1">
                            <a:solidFill>
                              <a:srgbClr val="9900CC"/>
                            </a:solidFill>
                            <a:latin typeface="Cambria Math" panose="02040503050406030204" pitchFamily="18" charset="0"/>
                            <a:ea typeface="Cambria Math" panose="02040503050406030204" pitchFamily="18" charset="0"/>
                          </a:rPr>
                          <m:t>0</m:t>
                        </m:r>
                      </m:sub>
                    </m:sSub>
                    <m:r>
                      <a:rPr lang="en-US" sz="2400" i="1">
                        <a:solidFill>
                          <a:srgbClr val="9900CC"/>
                        </a:solidFill>
                        <a:latin typeface="Cambria Math" panose="02040503050406030204" pitchFamily="18" charset="0"/>
                        <a:ea typeface="Cambria Math" panose="02040503050406030204" pitchFamily="18" charset="0"/>
                      </a:rPr>
                      <m:t>(</m:t>
                    </m:r>
                    <m:r>
                      <a:rPr lang="en-US" sz="2400" i="1">
                        <a:solidFill>
                          <a:srgbClr val="9900CC"/>
                        </a:solidFill>
                        <a:latin typeface="Cambria Math" panose="02040503050406030204" pitchFamily="18" charset="0"/>
                        <a:ea typeface="Cambria Math" panose="02040503050406030204" pitchFamily="18" charset="0"/>
                      </a:rPr>
                      <m:t>1</m:t>
                    </m:r>
                    <m:r>
                      <a:rPr lang="en-US" sz="2400" b="0" i="1" smtClean="0">
                        <a:solidFill>
                          <a:srgbClr val="9900CC"/>
                        </a:solidFill>
                        <a:latin typeface="Cambria Math" panose="02040503050406030204" pitchFamily="18" charset="0"/>
                        <a:ea typeface="Cambria Math" panose="02040503050406030204" pitchFamily="18" charset="0"/>
                      </a:rPr>
                      <m:t>−</m:t>
                    </m:r>
                    <m:r>
                      <a:rPr lang="en-US" sz="2400" i="1">
                        <a:solidFill>
                          <a:srgbClr val="9900CC"/>
                        </a:solidFill>
                        <a:latin typeface="Cambria Math" panose="02040503050406030204" pitchFamily="18" charset="0"/>
                        <a:ea typeface="Cambria Math" panose="02040503050406030204" pitchFamily="18" charset="0"/>
                      </a:rPr>
                      <m:t>𝑡</m:t>
                    </m:r>
                    <m:r>
                      <a:rPr lang="en-US" sz="2400" i="1">
                        <a:solidFill>
                          <a:srgbClr val="9900CC"/>
                        </a:solidFill>
                        <a:latin typeface="Cambria Math" panose="02040503050406030204" pitchFamily="18" charset="0"/>
                        <a:ea typeface="Cambria Math" panose="02040503050406030204" pitchFamily="18" charset="0"/>
                      </a:rPr>
                      <m:t>/</m:t>
                    </m:r>
                    <m:r>
                      <a:rPr lang="en-US" sz="2400" i="1">
                        <a:solidFill>
                          <a:srgbClr val="9900CC"/>
                        </a:solidFill>
                        <a:latin typeface="Cambria Math" panose="02040503050406030204" pitchFamily="18" charset="0"/>
                        <a:ea typeface="Cambria Math" panose="02040503050406030204" pitchFamily="18" charset="0"/>
                      </a:rPr>
                      <m:t>𝑇</m:t>
                    </m:r>
                    <m:r>
                      <a:rPr lang="en-US" sz="2400" i="1">
                        <a:solidFill>
                          <a:srgbClr val="9900CC"/>
                        </a:solidFill>
                        <a:latin typeface="Cambria Math" panose="02040503050406030204" pitchFamily="18" charset="0"/>
                        <a:ea typeface="Cambria Math" panose="02040503050406030204" pitchFamily="18" charset="0"/>
                      </a:rPr>
                      <m:t>)</m:t>
                    </m:r>
                  </m:oMath>
                </a14:m>
                <a:r>
                  <a:rPr lang="en-US" sz="2400" dirty="0"/>
                  <a:t>, where </a:t>
                </a:r>
                <a:r>
                  <a:rPr lang="en-US" sz="2400" i="1" dirty="0"/>
                  <a:t>T</a:t>
                </a:r>
                <a:r>
                  <a:rPr lang="en-US" sz="2400" dirty="0"/>
                  <a:t> is the total number of epochs</a:t>
                </a:r>
              </a:p>
              <a:p>
                <a:pPr marL="857250" lvl="1" indent="-457200">
                  <a:buFont typeface="Arial" panose="020B0604020202020204" pitchFamily="34" charset="0"/>
                  <a:buChar char="•"/>
                </a:pPr>
                <a:r>
                  <a:rPr lang="en-US" sz="2400" dirty="0"/>
                  <a:t>Cosine: </a:t>
                </a:r>
                <a14:m>
                  <m:oMath xmlns:m="http://schemas.openxmlformats.org/officeDocument/2006/math">
                    <m:sSub>
                      <m:sSubPr>
                        <m:ctrlPr>
                          <a:rPr lang="en-US" sz="2400" i="1">
                            <a:solidFill>
                              <a:srgbClr val="9900CC"/>
                            </a:solidFill>
                            <a:latin typeface="Cambria Math" panose="02040503050406030204" pitchFamily="18" charset="0"/>
                            <a:ea typeface="Cambria Math" panose="02040503050406030204" pitchFamily="18" charset="0"/>
                          </a:rPr>
                        </m:ctrlPr>
                      </m:sSubPr>
                      <m:e>
                        <m:r>
                          <a:rPr lang="en-US" sz="2400" i="1">
                            <a:solidFill>
                              <a:srgbClr val="9900CC"/>
                            </a:solidFill>
                            <a:latin typeface="Cambria Math" panose="02040503050406030204" pitchFamily="18" charset="0"/>
                            <a:ea typeface="Cambria Math" panose="02040503050406030204" pitchFamily="18" charset="0"/>
                          </a:rPr>
                          <m:t>𝜂</m:t>
                        </m:r>
                      </m:e>
                      <m:sub>
                        <m:r>
                          <a:rPr lang="en-US" sz="2400" i="1">
                            <a:solidFill>
                              <a:srgbClr val="9900CC"/>
                            </a:solidFill>
                            <a:latin typeface="Cambria Math" panose="02040503050406030204" pitchFamily="18" charset="0"/>
                            <a:ea typeface="Cambria Math" panose="02040503050406030204" pitchFamily="18" charset="0"/>
                          </a:rPr>
                          <m:t>𝑡</m:t>
                        </m:r>
                      </m:sub>
                    </m:sSub>
                    <m:r>
                      <a:rPr lang="en-US" sz="2400" i="1">
                        <a:solidFill>
                          <a:srgbClr val="9900CC"/>
                        </a:solidFill>
                        <a:latin typeface="Cambria Math" panose="02040503050406030204" pitchFamily="18" charset="0"/>
                        <a:ea typeface="Cambria Math" panose="02040503050406030204" pitchFamily="18" charset="0"/>
                      </a:rPr>
                      <m:t>=</m:t>
                    </m:r>
                    <m:sSub>
                      <m:sSubPr>
                        <m:ctrlPr>
                          <a:rPr lang="en-US" sz="2400" i="1">
                            <a:solidFill>
                              <a:srgbClr val="9900CC"/>
                            </a:solidFill>
                            <a:latin typeface="Cambria Math" panose="02040503050406030204" pitchFamily="18" charset="0"/>
                            <a:ea typeface="Cambria Math" panose="02040503050406030204" pitchFamily="18" charset="0"/>
                          </a:rPr>
                        </m:ctrlPr>
                      </m:sSubPr>
                      <m:e>
                        <m:f>
                          <m:fPr>
                            <m:ctrlPr>
                              <a:rPr lang="en-US" sz="2400" i="1" smtClean="0">
                                <a:solidFill>
                                  <a:srgbClr val="9900CC"/>
                                </a:solidFill>
                                <a:latin typeface="Cambria Math" panose="02040503050406030204" pitchFamily="18" charset="0"/>
                                <a:ea typeface="Cambria Math" panose="02040503050406030204" pitchFamily="18" charset="0"/>
                              </a:rPr>
                            </m:ctrlPr>
                          </m:fPr>
                          <m:num>
                            <m:r>
                              <a:rPr lang="en-US" sz="2400" b="0" i="1" smtClean="0">
                                <a:solidFill>
                                  <a:srgbClr val="9900CC"/>
                                </a:solidFill>
                                <a:latin typeface="Cambria Math" panose="02040503050406030204" pitchFamily="18" charset="0"/>
                                <a:ea typeface="Cambria Math" panose="02040503050406030204" pitchFamily="18" charset="0"/>
                              </a:rPr>
                              <m:t>1</m:t>
                            </m:r>
                          </m:num>
                          <m:den>
                            <m:r>
                              <a:rPr lang="en-US" sz="2400" b="0" i="1" smtClean="0">
                                <a:solidFill>
                                  <a:srgbClr val="9900CC"/>
                                </a:solidFill>
                                <a:latin typeface="Cambria Math" panose="02040503050406030204" pitchFamily="18" charset="0"/>
                                <a:ea typeface="Cambria Math" panose="02040503050406030204" pitchFamily="18" charset="0"/>
                              </a:rPr>
                              <m:t>2</m:t>
                            </m:r>
                          </m:den>
                        </m:f>
                        <m:r>
                          <a:rPr lang="en-US" sz="2400" i="1">
                            <a:solidFill>
                              <a:srgbClr val="9900CC"/>
                            </a:solidFill>
                            <a:latin typeface="Cambria Math" panose="02040503050406030204" pitchFamily="18" charset="0"/>
                            <a:ea typeface="Cambria Math" panose="02040503050406030204" pitchFamily="18" charset="0"/>
                          </a:rPr>
                          <m:t>𝜂</m:t>
                        </m:r>
                      </m:e>
                      <m:sub>
                        <m:r>
                          <a:rPr lang="en-US" sz="2400" i="1">
                            <a:solidFill>
                              <a:srgbClr val="9900CC"/>
                            </a:solidFill>
                            <a:latin typeface="Cambria Math" panose="02040503050406030204" pitchFamily="18" charset="0"/>
                            <a:ea typeface="Cambria Math" panose="02040503050406030204" pitchFamily="18" charset="0"/>
                          </a:rPr>
                          <m:t>0</m:t>
                        </m:r>
                      </m:sub>
                    </m:sSub>
                    <m:r>
                      <a:rPr lang="en-US" sz="2400" i="1">
                        <a:solidFill>
                          <a:srgbClr val="9900CC"/>
                        </a:solidFill>
                        <a:latin typeface="Cambria Math" panose="02040503050406030204" pitchFamily="18" charset="0"/>
                        <a:ea typeface="Cambria Math" panose="02040503050406030204" pitchFamily="18" charset="0"/>
                      </a:rPr>
                      <m:t>(</m:t>
                    </m:r>
                    <m:r>
                      <a:rPr lang="en-US" sz="2400" i="1">
                        <a:solidFill>
                          <a:srgbClr val="9900CC"/>
                        </a:solidFill>
                        <a:latin typeface="Cambria Math" panose="02040503050406030204" pitchFamily="18" charset="0"/>
                        <a:ea typeface="Cambria Math" panose="02040503050406030204" pitchFamily="18" charset="0"/>
                      </a:rPr>
                      <m:t>1</m:t>
                    </m:r>
                    <m:r>
                      <a:rPr lang="en-US" sz="2400" i="1">
                        <a:solidFill>
                          <a:srgbClr val="9900CC"/>
                        </a:solidFill>
                        <a:latin typeface="Cambria Math" panose="02040503050406030204" pitchFamily="18" charset="0"/>
                        <a:ea typeface="Cambria Math" panose="02040503050406030204" pitchFamily="18" charset="0"/>
                      </a:rPr>
                      <m:t>+</m:t>
                    </m:r>
                    <m:r>
                      <m:rPr>
                        <m:sty m:val="p"/>
                      </m:rPr>
                      <a:rPr lang="en-US" sz="2400" b="0" i="0" smtClean="0">
                        <a:solidFill>
                          <a:srgbClr val="9900CC"/>
                        </a:solidFill>
                        <a:latin typeface="Cambria Math" panose="02040503050406030204" pitchFamily="18" charset="0"/>
                        <a:ea typeface="Cambria Math" panose="02040503050406030204" pitchFamily="18" charset="0"/>
                      </a:rPr>
                      <m:t>cos</m:t>
                    </m:r>
                    <m:r>
                      <a:rPr lang="en-US" sz="2400" b="0" i="1" smtClean="0">
                        <a:solidFill>
                          <a:srgbClr val="9900CC"/>
                        </a:solidFill>
                        <a:latin typeface="Cambria Math" panose="02040503050406030204" pitchFamily="18" charset="0"/>
                        <a:ea typeface="Cambria Math" panose="02040503050406030204" pitchFamily="18" charset="0"/>
                      </a:rPr>
                      <m:t>⁡(</m:t>
                    </m:r>
                    <m:r>
                      <a:rPr lang="en-US" sz="2400" b="0" i="1" smtClean="0">
                        <a:solidFill>
                          <a:srgbClr val="9900CC"/>
                        </a:solidFill>
                        <a:latin typeface="Cambria Math" panose="02040503050406030204" pitchFamily="18" charset="0"/>
                        <a:ea typeface="Cambria Math" panose="02040503050406030204" pitchFamily="18" charset="0"/>
                      </a:rPr>
                      <m:t>𝑡</m:t>
                    </m:r>
                    <m:r>
                      <a:rPr lang="en-US" sz="2400" b="0" i="1" smtClean="0">
                        <a:solidFill>
                          <a:srgbClr val="9900CC"/>
                        </a:solidFill>
                        <a:latin typeface="Cambria Math" panose="02040503050406030204" pitchFamily="18" charset="0"/>
                        <a:ea typeface="Cambria Math" panose="02040503050406030204" pitchFamily="18" charset="0"/>
                      </a:rPr>
                      <m:t>𝜋</m:t>
                    </m:r>
                    <m:r>
                      <a:rPr lang="en-US" sz="2400" b="0" i="1" smtClean="0">
                        <a:solidFill>
                          <a:srgbClr val="9900CC"/>
                        </a:solidFill>
                        <a:latin typeface="Cambria Math" panose="02040503050406030204" pitchFamily="18" charset="0"/>
                        <a:ea typeface="Cambria Math" panose="02040503050406030204" pitchFamily="18" charset="0"/>
                      </a:rPr>
                      <m:t>/</m:t>
                    </m:r>
                    <m:r>
                      <a:rPr lang="en-US" sz="2400" b="0" i="1" smtClean="0">
                        <a:solidFill>
                          <a:srgbClr val="9900CC"/>
                        </a:solidFill>
                        <a:latin typeface="Cambria Math" panose="02040503050406030204" pitchFamily="18" charset="0"/>
                        <a:ea typeface="Cambria Math" panose="02040503050406030204" pitchFamily="18" charset="0"/>
                      </a:rPr>
                      <m:t>𝑇</m:t>
                    </m:r>
                    <m:r>
                      <a:rPr lang="en-US" sz="2400" b="0" i="1" smtClean="0">
                        <a:solidFill>
                          <a:srgbClr val="9900CC"/>
                        </a:solidFill>
                        <a:latin typeface="Cambria Math" panose="02040503050406030204" pitchFamily="18" charset="0"/>
                        <a:ea typeface="Cambria Math" panose="02040503050406030204" pitchFamily="18" charset="0"/>
                      </a:rPr>
                      <m:t>))</m:t>
                    </m:r>
                  </m:oMath>
                </a14:m>
                <a:endParaRPr lang="en-US" sz="2400" dirty="0"/>
              </a:p>
              <a:p>
                <a:pPr marL="457200" indent="-457200">
                  <a:buFont typeface="Arial" panose="020B0604020202020204" pitchFamily="34" charset="0"/>
                  <a:buChar char="•"/>
                </a:pPr>
                <a:endParaRPr lang="en-US" sz="2400" dirty="0"/>
              </a:p>
            </p:txBody>
          </p:sp>
        </mc:Choice>
        <mc:Fallback xmlns="">
          <p:sp>
            <p:nvSpPr>
              <p:cNvPr id="3" name="Content Placeholder 2">
                <a:extLst>
                  <a:ext uri="{FF2B5EF4-FFF2-40B4-BE49-F238E27FC236}">
                    <a16:creationId xmlns:a16="http://schemas.microsoft.com/office/drawing/2014/main" id="{3C00C612-A351-E844-9E90-F42DFC9A4CC5}"/>
                  </a:ext>
                </a:extLst>
              </p:cNvPr>
              <p:cNvSpPr>
                <a:spLocks noGrp="1" noRot="1" noChangeAspect="1" noMove="1" noResize="1" noEditPoints="1" noAdjustHandles="1" noChangeArrowheads="1" noChangeShapeType="1" noTextEdit="1"/>
              </p:cNvSpPr>
              <p:nvPr>
                <p:ph idx="1"/>
              </p:nvPr>
            </p:nvSpPr>
            <p:spPr>
              <a:blipFill>
                <a:blip r:embed="rId2"/>
                <a:stretch>
                  <a:fillRect l="-1103" t="-1449"/>
                </a:stretch>
              </a:blipFill>
            </p:spPr>
            <p:txBody>
              <a:bodyPr/>
              <a:lstStyle/>
              <a:p>
                <a:r>
                  <a:rPr lang="en-US">
                    <a:noFill/>
                  </a:rPr>
                  <a:t> </a:t>
                </a:r>
              </a:p>
            </p:txBody>
          </p:sp>
        </mc:Fallback>
      </mc:AlternateContent>
    </p:spTree>
    <p:extLst>
      <p:ext uri="{BB962C8B-B14F-4D97-AF65-F5344CB8AC3E}">
        <p14:creationId xmlns:p14="http://schemas.microsoft.com/office/powerpoint/2010/main" val="336440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6476-E243-584D-BCDE-19530AE027D5}"/>
              </a:ext>
            </a:extLst>
          </p:cNvPr>
          <p:cNvSpPr>
            <a:spLocks noGrp="1"/>
          </p:cNvSpPr>
          <p:nvPr>
            <p:ph type="title"/>
          </p:nvPr>
        </p:nvSpPr>
        <p:spPr/>
        <p:txBody>
          <a:bodyPr/>
          <a:lstStyle/>
          <a:p>
            <a:r>
              <a:rPr lang="en-US" dirty="0"/>
              <a:t>Learning rate decay</a:t>
            </a:r>
          </a:p>
        </p:txBody>
      </p:sp>
      <p:sp>
        <p:nvSpPr>
          <p:cNvPr id="3" name="Content Placeholder 2">
            <a:extLst>
              <a:ext uri="{FF2B5EF4-FFF2-40B4-BE49-F238E27FC236}">
                <a16:creationId xmlns:a16="http://schemas.microsoft.com/office/drawing/2014/main" id="{3C00C612-A351-E844-9E90-F42DFC9A4CC5}"/>
              </a:ext>
            </a:extLst>
          </p:cNvPr>
          <p:cNvSpPr>
            <a:spLocks noGrp="1"/>
          </p:cNvSpPr>
          <p:nvPr>
            <p:ph idx="1"/>
          </p:nvPr>
        </p:nvSpPr>
        <p:spPr/>
        <p:txBody>
          <a:bodyPr/>
          <a:lstStyle/>
          <a:p>
            <a:pPr marL="457200" indent="-457200">
              <a:buFont typeface="Arial" panose="020B0604020202020204" pitchFamily="34" charset="0"/>
              <a:buChar char="•"/>
            </a:pPr>
            <a:r>
              <a:rPr lang="en-US" dirty="0"/>
              <a:t>Decay formulas</a:t>
            </a:r>
          </a:p>
          <a:p>
            <a:pPr marL="457200" indent="-457200">
              <a:buFont typeface="Arial" panose="020B0604020202020204" pitchFamily="34" charset="0"/>
              <a:buChar char="•"/>
            </a:pPr>
            <a:r>
              <a:rPr lang="en-US" dirty="0"/>
              <a:t>Most common in practice:</a:t>
            </a:r>
          </a:p>
          <a:p>
            <a:pPr marL="857250" lvl="1" indent="-457200">
              <a:buFont typeface="Arial" panose="020B0604020202020204" pitchFamily="34" charset="0"/>
              <a:buChar char="•"/>
            </a:pPr>
            <a:r>
              <a:rPr lang="en-US" sz="2400" b="1" dirty="0"/>
              <a:t>Step decay:</a:t>
            </a:r>
            <a:r>
              <a:rPr lang="en-US" sz="2400" dirty="0"/>
              <a:t> reduce rate by a constant factor every few epochs, e.g., by 0.5 every 5 epochs, 0.1 every 20 epochs</a:t>
            </a:r>
          </a:p>
          <a:p>
            <a:pPr marL="857250" lvl="1" indent="-457200">
              <a:buFont typeface="Arial" panose="020B0604020202020204" pitchFamily="34" charset="0"/>
              <a:buChar char="•"/>
            </a:pPr>
            <a:r>
              <a:rPr lang="en-US" sz="2400" b="1" dirty="0"/>
              <a:t>Manual:</a:t>
            </a:r>
            <a:r>
              <a:rPr lang="en-US" sz="2400" dirty="0"/>
              <a:t> watch validation error and reduce learning rate whenever it stops improving</a:t>
            </a:r>
          </a:p>
          <a:p>
            <a:pPr marL="1257300" lvl="2" indent="-457200">
              <a:buFont typeface="Arial" panose="020B0604020202020204" pitchFamily="34" charset="0"/>
              <a:buChar char="•"/>
            </a:pPr>
            <a:r>
              <a:rPr lang="en-US" sz="2200" dirty="0"/>
              <a:t>“Patience” hyperparameter: number of epochs without improvement before reducing learning rate</a:t>
            </a:r>
          </a:p>
        </p:txBody>
      </p:sp>
    </p:spTree>
    <p:extLst>
      <p:ext uri="{BB962C8B-B14F-4D97-AF65-F5344CB8AC3E}">
        <p14:creationId xmlns:p14="http://schemas.microsoft.com/office/powerpoint/2010/main" val="85474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73B8-0E62-AB41-B2AC-E6289659C5C6}"/>
              </a:ext>
            </a:extLst>
          </p:cNvPr>
          <p:cNvSpPr>
            <a:spLocks noGrp="1"/>
          </p:cNvSpPr>
          <p:nvPr>
            <p:ph type="title"/>
          </p:nvPr>
        </p:nvSpPr>
        <p:spPr/>
        <p:txBody>
          <a:bodyPr/>
          <a:lstStyle/>
          <a:p>
            <a:r>
              <a:rPr lang="en-US" dirty="0"/>
              <a:t>A typical phenomenon</a:t>
            </a:r>
          </a:p>
        </p:txBody>
      </p:sp>
      <p:sp>
        <p:nvSpPr>
          <p:cNvPr id="7" name="Content Placeholder 6">
            <a:extLst>
              <a:ext uri="{FF2B5EF4-FFF2-40B4-BE49-F238E27FC236}">
                <a16:creationId xmlns:a16="http://schemas.microsoft.com/office/drawing/2014/main" id="{5C8F27C5-9287-3A4D-B0D1-9CB084467384}"/>
              </a:ext>
            </a:extLst>
          </p:cNvPr>
          <p:cNvSpPr>
            <a:spLocks noGrp="1"/>
          </p:cNvSpPr>
          <p:nvPr>
            <p:ph idx="1"/>
          </p:nvPr>
        </p:nvSpPr>
        <p:spPr>
          <a:xfrm>
            <a:off x="7620000" y="1295400"/>
            <a:ext cx="3810000" cy="838200"/>
          </a:xfrm>
        </p:spPr>
        <p:txBody>
          <a:bodyPr/>
          <a:lstStyle/>
          <a:p>
            <a:pPr marL="0" indent="0" algn="ctr"/>
            <a:r>
              <a:rPr lang="en-US" dirty="0"/>
              <a:t>Possible explanation</a:t>
            </a:r>
          </a:p>
        </p:txBody>
      </p:sp>
      <p:sp>
        <p:nvSpPr>
          <p:cNvPr id="6" name="TextBox 5">
            <a:extLst>
              <a:ext uri="{FF2B5EF4-FFF2-40B4-BE49-F238E27FC236}">
                <a16:creationId xmlns:a16="http://schemas.microsoft.com/office/drawing/2014/main" id="{55D9E117-4CD8-0642-AD81-632009BDF34D}"/>
              </a:ext>
            </a:extLst>
          </p:cNvPr>
          <p:cNvSpPr txBox="1"/>
          <p:nvPr/>
        </p:nvSpPr>
        <p:spPr>
          <a:xfrm>
            <a:off x="9067800" y="6324600"/>
            <a:ext cx="1582484" cy="369332"/>
          </a:xfrm>
          <a:prstGeom prst="rect">
            <a:avLst/>
          </a:prstGeom>
          <a:noFill/>
        </p:spPr>
        <p:txBody>
          <a:bodyPr wrap="none" rtlCol="0">
            <a:spAutoFit/>
          </a:bodyPr>
          <a:lstStyle/>
          <a:p>
            <a:r>
              <a:rPr lang="en-US" sz="1800" b="0" dirty="0">
                <a:hlinkClick r:id="rId3"/>
              </a:rPr>
              <a:t>Image source</a:t>
            </a:r>
            <a:endParaRPr lang="en-US" sz="1800" b="0" dirty="0"/>
          </a:p>
        </p:txBody>
      </p:sp>
      <p:pic>
        <p:nvPicPr>
          <p:cNvPr id="3" name="Picture 2">
            <a:extLst>
              <a:ext uri="{FF2B5EF4-FFF2-40B4-BE49-F238E27FC236}">
                <a16:creationId xmlns:a16="http://schemas.microsoft.com/office/drawing/2014/main" id="{1529932A-A6EF-CD4F-A9C4-B9B0FD9F4300}"/>
              </a:ext>
            </a:extLst>
          </p:cNvPr>
          <p:cNvPicPr>
            <a:picLocks noChangeAspect="1"/>
          </p:cNvPicPr>
          <p:nvPr/>
        </p:nvPicPr>
        <p:blipFill rotWithShape="1">
          <a:blip r:embed="rId4"/>
          <a:srcRect r="44860"/>
          <a:stretch/>
        </p:blipFill>
        <p:spPr>
          <a:xfrm>
            <a:off x="7391400" y="2001640"/>
            <a:ext cx="4495800" cy="4218880"/>
          </a:xfrm>
          <a:prstGeom prst="rect">
            <a:avLst/>
          </a:prstGeom>
        </p:spPr>
      </p:pic>
      <p:pic>
        <p:nvPicPr>
          <p:cNvPr id="8" name="Picture 7">
            <a:extLst>
              <a:ext uri="{FF2B5EF4-FFF2-40B4-BE49-F238E27FC236}">
                <a16:creationId xmlns:a16="http://schemas.microsoft.com/office/drawing/2014/main" id="{84FDCA9C-8072-1D48-AC0F-B0797BF0ED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 y="1600200"/>
            <a:ext cx="5643666" cy="4114800"/>
          </a:xfrm>
          <a:prstGeom prst="rect">
            <a:avLst/>
          </a:prstGeom>
        </p:spPr>
      </p:pic>
      <p:sp>
        <p:nvSpPr>
          <p:cNvPr id="9" name="TextBox 8">
            <a:extLst>
              <a:ext uri="{FF2B5EF4-FFF2-40B4-BE49-F238E27FC236}">
                <a16:creationId xmlns:a16="http://schemas.microsoft.com/office/drawing/2014/main" id="{99F78837-C1ED-214A-BF2B-C1CA3E16CD5D}"/>
              </a:ext>
            </a:extLst>
          </p:cNvPr>
          <p:cNvSpPr txBox="1"/>
          <p:nvPr/>
        </p:nvSpPr>
        <p:spPr>
          <a:xfrm>
            <a:off x="1996013" y="6324600"/>
            <a:ext cx="3480440" cy="369332"/>
          </a:xfrm>
          <a:prstGeom prst="rect">
            <a:avLst/>
          </a:prstGeom>
          <a:noFill/>
        </p:spPr>
        <p:txBody>
          <a:bodyPr wrap="none" rtlCol="0">
            <a:spAutoFit/>
          </a:bodyPr>
          <a:lstStyle/>
          <a:p>
            <a:r>
              <a:rPr lang="en-US" sz="1800" b="0" dirty="0"/>
              <a:t>Image source: </a:t>
            </a:r>
            <a:r>
              <a:rPr lang="en-US" sz="1800" b="0" dirty="0">
                <a:hlinkClick r:id="rId6"/>
              </a:rPr>
              <a:t>Stanford CS231n</a:t>
            </a:r>
            <a:endParaRPr lang="en-US" sz="1800" b="0" dirty="0"/>
          </a:p>
        </p:txBody>
      </p:sp>
    </p:spTree>
    <p:extLst>
      <p:ext uri="{BB962C8B-B14F-4D97-AF65-F5344CB8AC3E}">
        <p14:creationId xmlns:p14="http://schemas.microsoft.com/office/powerpoint/2010/main" val="337338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6476-E243-584D-BCDE-19530AE027D5}"/>
              </a:ext>
            </a:extLst>
          </p:cNvPr>
          <p:cNvSpPr>
            <a:spLocks noGrp="1"/>
          </p:cNvSpPr>
          <p:nvPr>
            <p:ph type="title"/>
          </p:nvPr>
        </p:nvSpPr>
        <p:spPr/>
        <p:txBody>
          <a:bodyPr/>
          <a:lstStyle/>
          <a:p>
            <a:r>
              <a:rPr lang="en-US" dirty="0"/>
              <a:t>Learning rate decay</a:t>
            </a:r>
          </a:p>
        </p:txBody>
      </p:sp>
      <p:sp>
        <p:nvSpPr>
          <p:cNvPr id="3" name="Content Placeholder 2">
            <a:extLst>
              <a:ext uri="{FF2B5EF4-FFF2-40B4-BE49-F238E27FC236}">
                <a16:creationId xmlns:a16="http://schemas.microsoft.com/office/drawing/2014/main" id="{3C00C612-A351-E844-9E90-F42DFC9A4CC5}"/>
              </a:ext>
            </a:extLst>
          </p:cNvPr>
          <p:cNvSpPr>
            <a:spLocks noGrp="1"/>
          </p:cNvSpPr>
          <p:nvPr>
            <p:ph idx="1"/>
          </p:nvPr>
        </p:nvSpPr>
        <p:spPr/>
        <p:txBody>
          <a:bodyPr/>
          <a:lstStyle/>
          <a:p>
            <a:pPr marL="457200" indent="-457200">
              <a:buFont typeface="Arial" panose="020B0604020202020204" pitchFamily="34" charset="0"/>
              <a:buChar char="•"/>
            </a:pPr>
            <a:r>
              <a:rPr lang="en-US" dirty="0"/>
              <a:t>Decay formulas</a:t>
            </a:r>
          </a:p>
          <a:p>
            <a:pPr marL="457200" indent="-457200">
              <a:buFont typeface="Arial" panose="020B0604020202020204" pitchFamily="34" charset="0"/>
              <a:buChar char="•"/>
            </a:pPr>
            <a:r>
              <a:rPr lang="en-US" dirty="0"/>
              <a:t>Most common in practice:</a:t>
            </a:r>
          </a:p>
          <a:p>
            <a:pPr marL="857250" lvl="1" indent="-457200">
              <a:buFont typeface="Arial" panose="020B0604020202020204" pitchFamily="34" charset="0"/>
              <a:buChar char="•"/>
            </a:pPr>
            <a:r>
              <a:rPr lang="en-US" sz="2400" b="1" dirty="0"/>
              <a:t>Step decay:</a:t>
            </a:r>
            <a:r>
              <a:rPr lang="en-US" sz="2400" dirty="0"/>
              <a:t> reduce rate by a constant factor every few epochs, e.g., by 0.5 every 5 epochs, 0.1 every 20 epochs</a:t>
            </a:r>
          </a:p>
          <a:p>
            <a:pPr marL="857250" lvl="1" indent="-457200">
              <a:buFont typeface="Arial" panose="020B0604020202020204" pitchFamily="34" charset="0"/>
              <a:buChar char="•"/>
            </a:pPr>
            <a:r>
              <a:rPr lang="en-US" sz="2400" b="1" dirty="0"/>
              <a:t>Manual:</a:t>
            </a:r>
            <a:r>
              <a:rPr lang="en-US" sz="2400" dirty="0"/>
              <a:t> watch validation error and reduce learning rate whenever it stops improving</a:t>
            </a:r>
          </a:p>
          <a:p>
            <a:pPr marL="1257300" lvl="2" indent="-457200">
              <a:buFont typeface="Arial" panose="020B0604020202020204" pitchFamily="34" charset="0"/>
              <a:buChar char="•"/>
            </a:pPr>
            <a:r>
              <a:rPr lang="en-US" sz="2200" dirty="0"/>
              <a:t>“Patience” hyperparameter: number of epochs without improvement before reducing learning rate</a:t>
            </a:r>
          </a:p>
          <a:p>
            <a:pPr marL="457200" indent="-457200">
              <a:buFont typeface="Arial" panose="020B0604020202020204" pitchFamily="34" charset="0"/>
              <a:buChar char="•"/>
            </a:pPr>
            <a:r>
              <a:rPr lang="en-US" b="1" dirty="0"/>
              <a:t>Warmup:</a:t>
            </a:r>
            <a:r>
              <a:rPr lang="en-US" dirty="0"/>
              <a:t> train with a low learning rate for a first few epochs, or linearly increase learning rate before transitioning to normal decay schedule (</a:t>
            </a:r>
            <a:r>
              <a:rPr lang="en-US" dirty="0">
                <a:hlinkClick r:id="rId2"/>
              </a:rPr>
              <a:t>Goyal et al.</a:t>
            </a:r>
            <a:r>
              <a:rPr lang="en-US" dirty="0"/>
              <a:t>, 2018)</a:t>
            </a:r>
          </a:p>
        </p:txBody>
      </p:sp>
    </p:spTree>
    <p:extLst>
      <p:ext uri="{BB962C8B-B14F-4D97-AF65-F5344CB8AC3E}">
        <p14:creationId xmlns:p14="http://schemas.microsoft.com/office/powerpoint/2010/main" val="59285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5574B-553F-A148-9576-6F633621CFAC}"/>
              </a:ext>
            </a:extLst>
          </p:cNvPr>
          <p:cNvSpPr>
            <a:spLocks noGrp="1"/>
          </p:cNvSpPr>
          <p:nvPr>
            <p:ph type="title"/>
          </p:nvPr>
        </p:nvSpPr>
        <p:spPr/>
        <p:txBody>
          <a:bodyPr/>
          <a:lstStyle/>
          <a:p>
            <a:r>
              <a:rPr lang="en-US" dirty="0"/>
              <a:t>Diagnosing learning curves: Obvious problems</a:t>
            </a:r>
          </a:p>
        </p:txBody>
      </p:sp>
      <p:pic>
        <p:nvPicPr>
          <p:cNvPr id="5" name="Picture 4">
            <a:extLst>
              <a:ext uri="{FF2B5EF4-FFF2-40B4-BE49-F238E27FC236}">
                <a16:creationId xmlns:a16="http://schemas.microsoft.com/office/drawing/2014/main" id="{5FB348B4-B3BE-444C-8AFD-A1A8F401E1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408" y="1143000"/>
            <a:ext cx="3134600" cy="2057400"/>
          </a:xfrm>
          <a:prstGeom prst="rect">
            <a:avLst/>
          </a:prstGeom>
        </p:spPr>
      </p:pic>
      <p:pic>
        <p:nvPicPr>
          <p:cNvPr id="7" name="Picture 6">
            <a:extLst>
              <a:ext uri="{FF2B5EF4-FFF2-40B4-BE49-F238E27FC236}">
                <a16:creationId xmlns:a16="http://schemas.microsoft.com/office/drawing/2014/main" id="{EABC4EF4-6481-D04C-BDF2-E908AC1E48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9802" y="1181101"/>
            <a:ext cx="3004298" cy="2006582"/>
          </a:xfrm>
          <a:prstGeom prst="rect">
            <a:avLst/>
          </a:prstGeom>
        </p:spPr>
      </p:pic>
      <p:sp>
        <p:nvSpPr>
          <p:cNvPr id="17" name="TextBox 16">
            <a:extLst>
              <a:ext uri="{FF2B5EF4-FFF2-40B4-BE49-F238E27FC236}">
                <a16:creationId xmlns:a16="http://schemas.microsoft.com/office/drawing/2014/main" id="{A76A4DAD-2008-144F-BF89-3D94C75C6F27}"/>
              </a:ext>
            </a:extLst>
          </p:cNvPr>
          <p:cNvSpPr txBox="1"/>
          <p:nvPr/>
        </p:nvSpPr>
        <p:spPr>
          <a:xfrm>
            <a:off x="2514600" y="3130927"/>
            <a:ext cx="2284600" cy="523220"/>
          </a:xfrm>
          <a:prstGeom prst="rect">
            <a:avLst/>
          </a:prstGeom>
          <a:noFill/>
        </p:spPr>
        <p:txBody>
          <a:bodyPr wrap="none" rtlCol="0">
            <a:spAutoFit/>
          </a:bodyPr>
          <a:lstStyle/>
          <a:p>
            <a:pPr algn="ctr"/>
            <a:r>
              <a:rPr lang="en-US" sz="1400" b="0" dirty="0"/>
              <a:t>Not training</a:t>
            </a:r>
          </a:p>
          <a:p>
            <a:pPr algn="ctr"/>
            <a:r>
              <a:rPr lang="en-US" sz="1400" b="0" dirty="0"/>
              <a:t>Bug in update calculation?</a:t>
            </a:r>
          </a:p>
        </p:txBody>
      </p:sp>
      <p:sp>
        <p:nvSpPr>
          <p:cNvPr id="18" name="TextBox 17">
            <a:extLst>
              <a:ext uri="{FF2B5EF4-FFF2-40B4-BE49-F238E27FC236}">
                <a16:creationId xmlns:a16="http://schemas.microsoft.com/office/drawing/2014/main" id="{4A496917-DB4F-234A-8B7D-F66E4B972BB1}"/>
              </a:ext>
            </a:extLst>
          </p:cNvPr>
          <p:cNvSpPr txBox="1"/>
          <p:nvPr/>
        </p:nvSpPr>
        <p:spPr>
          <a:xfrm>
            <a:off x="7429914" y="3147833"/>
            <a:ext cx="2284600" cy="523220"/>
          </a:xfrm>
          <a:prstGeom prst="rect">
            <a:avLst/>
          </a:prstGeom>
          <a:noFill/>
        </p:spPr>
        <p:txBody>
          <a:bodyPr wrap="none" rtlCol="0">
            <a:spAutoFit/>
          </a:bodyPr>
          <a:lstStyle/>
          <a:p>
            <a:pPr algn="ctr"/>
            <a:r>
              <a:rPr lang="en-US" sz="1400" b="0" dirty="0"/>
              <a:t>Error increasing</a:t>
            </a:r>
          </a:p>
          <a:p>
            <a:pPr algn="ctr"/>
            <a:r>
              <a:rPr lang="en-US" sz="1400" b="0" dirty="0"/>
              <a:t>Bug in update calculation?</a:t>
            </a:r>
          </a:p>
        </p:txBody>
      </p:sp>
      <p:pic>
        <p:nvPicPr>
          <p:cNvPr id="3" name="Picture 2">
            <a:extLst>
              <a:ext uri="{FF2B5EF4-FFF2-40B4-BE49-F238E27FC236}">
                <a16:creationId xmlns:a16="http://schemas.microsoft.com/office/drawing/2014/main" id="{48047E25-018D-A542-9E8C-D9C5CA74B877}"/>
              </a:ext>
            </a:extLst>
          </p:cNvPr>
          <p:cNvPicPr>
            <a:picLocks noChangeAspect="1"/>
          </p:cNvPicPr>
          <p:nvPr/>
        </p:nvPicPr>
        <p:blipFill rotWithShape="1">
          <a:blip r:embed="rId5"/>
          <a:srcRect t="14429"/>
          <a:stretch/>
        </p:blipFill>
        <p:spPr>
          <a:xfrm>
            <a:off x="6760056" y="3790048"/>
            <a:ext cx="3270329" cy="1952585"/>
          </a:xfrm>
          <a:prstGeom prst="rect">
            <a:avLst/>
          </a:prstGeom>
        </p:spPr>
      </p:pic>
      <p:sp>
        <p:nvSpPr>
          <p:cNvPr id="4" name="Rectangle 1">
            <a:extLst>
              <a:ext uri="{FF2B5EF4-FFF2-40B4-BE49-F238E27FC236}">
                <a16:creationId xmlns:a16="http://schemas.microsoft.com/office/drawing/2014/main" id="{A583310F-5F99-354F-BCC2-FD2CD966BDB5}"/>
              </a:ext>
            </a:extLst>
          </p:cNvPr>
          <p:cNvSpPr>
            <a:spLocks noChangeArrowheads="1"/>
          </p:cNvSpPr>
          <p:nvPr/>
        </p:nvSpPr>
        <p:spPr bwMode="auto">
          <a:xfrm>
            <a:off x="1487508" y="5867400"/>
            <a:ext cx="422749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a:ln>
                  <a:noFill/>
                </a:ln>
                <a:solidFill>
                  <a:srgbClr val="000000"/>
                </a:solidFill>
                <a:effectLst/>
                <a:latin typeface="Arial" panose="020B0604020202020204" pitchFamily="34" charset="0"/>
              </a:rPr>
              <a:t>Get </a:t>
            </a:r>
            <a:r>
              <a:rPr kumimoji="0" lang="en-US" altLang="en-US" sz="1400" b="0" i="0" u="none" strike="noStrike" cap="none" normalizeH="0" baseline="0" dirty="0" err="1">
                <a:ln>
                  <a:noFill/>
                </a:ln>
                <a:solidFill>
                  <a:srgbClr val="000000"/>
                </a:solidFill>
                <a:effectLst/>
                <a:latin typeface="Arial" panose="020B0604020202020204" pitchFamily="34" charset="0"/>
              </a:rPr>
              <a:t>NaNs</a:t>
            </a:r>
            <a:r>
              <a:rPr kumimoji="0" lang="en-US" altLang="en-US" sz="1400" b="0" i="0" u="none" strike="noStrike" cap="none" normalizeH="0" baseline="0" dirty="0">
                <a:ln>
                  <a:noFill/>
                </a:ln>
                <a:solidFill>
                  <a:srgbClr val="000000"/>
                </a:solidFill>
                <a:effectLst/>
                <a:latin typeface="Arial" panose="020B0604020202020204" pitchFamily="34" charset="0"/>
              </a:rPr>
              <a:t> in the loss after a number of iterations: Numerical instability</a:t>
            </a:r>
            <a:endParaRPr kumimoji="0" lang="en-US" altLang="en-US" sz="1400" b="0" i="0" u="none" strike="noStrike" cap="none" normalizeH="0" baseline="0" dirty="0">
              <a:ln>
                <a:noFill/>
              </a:ln>
              <a:solidFill>
                <a:schemeClr val="tx1"/>
              </a:solidFill>
              <a:effectLst/>
            </a:endParaRPr>
          </a:p>
        </p:txBody>
      </p:sp>
      <p:pic>
        <p:nvPicPr>
          <p:cNvPr id="1026" name="Picture 2" descr="https://lh5.googleusercontent.com/A4GmJ8uDSdBn029-gdA-SfwnPsrJfED68G7PYBDMqxsNszUC3hmZ4rsJPWPD8Mwjd9SMGkoxyZyCR65qGIGCvHMWt1kvjJ2anTzw0XmXg0Lpoc4AMdOO4m7DohGSaPfEnEBBZBmhlkM">
            <a:extLst>
              <a:ext uri="{FF2B5EF4-FFF2-40B4-BE49-F238E27FC236}">
                <a16:creationId xmlns:a16="http://schemas.microsoft.com/office/drawing/2014/main" id="{E25C02DC-547F-CE48-AE59-DC43E313F7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2456" y="3840187"/>
            <a:ext cx="2903552" cy="1871343"/>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1">
            <a:extLst>
              <a:ext uri="{FF2B5EF4-FFF2-40B4-BE49-F238E27FC236}">
                <a16:creationId xmlns:a16="http://schemas.microsoft.com/office/drawing/2014/main" id="{99DC1E78-8D77-AC4D-8893-C0484A6A63C8}"/>
              </a:ext>
            </a:extLst>
          </p:cNvPr>
          <p:cNvSpPr>
            <a:spLocks noChangeArrowheads="1"/>
          </p:cNvSpPr>
          <p:nvPr/>
        </p:nvSpPr>
        <p:spPr bwMode="auto">
          <a:xfrm>
            <a:off x="6591300" y="5755333"/>
            <a:ext cx="422749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Weird cyclical patterns in loss: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Data not shuffled</a:t>
            </a:r>
            <a:endParaRPr kumimoji="0" lang="en-US" altLang="en-US" sz="1400" b="0" i="0" u="none" strike="noStrike" cap="none" normalizeH="0" baseline="0" dirty="0">
              <a:ln>
                <a:noFill/>
              </a:ln>
              <a:solidFill>
                <a:schemeClr val="tx1"/>
              </a:solidFill>
              <a:effectLst/>
            </a:endParaRPr>
          </a:p>
        </p:txBody>
      </p:sp>
      <p:sp>
        <p:nvSpPr>
          <p:cNvPr id="24" name="Rectangle 1">
            <a:extLst>
              <a:ext uri="{FF2B5EF4-FFF2-40B4-BE49-F238E27FC236}">
                <a16:creationId xmlns:a16="http://schemas.microsoft.com/office/drawing/2014/main" id="{67EECCA5-802E-5F44-97E9-FA326B5FF819}"/>
              </a:ext>
            </a:extLst>
          </p:cNvPr>
          <p:cNvSpPr>
            <a:spLocks noChangeArrowheads="1"/>
          </p:cNvSpPr>
          <p:nvPr/>
        </p:nvSpPr>
        <p:spPr bwMode="auto">
          <a:xfrm>
            <a:off x="9874367" y="4191000"/>
            <a:ext cx="146096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70C0"/>
                </a:solidFill>
                <a:effectLst/>
                <a:latin typeface="Arial" panose="020B0604020202020204" pitchFamily="34" charset="0"/>
              </a:rPr>
              <a:t>Shuffling off</a:t>
            </a:r>
            <a:endParaRPr kumimoji="0" lang="en-US" altLang="en-US" sz="1400" b="0" i="0" u="none" strike="noStrike" cap="none" normalizeH="0" baseline="0" dirty="0">
              <a:ln>
                <a:noFill/>
              </a:ln>
              <a:solidFill>
                <a:srgbClr val="0070C0"/>
              </a:solidFill>
              <a:effectLst/>
            </a:endParaRPr>
          </a:p>
        </p:txBody>
      </p:sp>
      <p:sp>
        <p:nvSpPr>
          <p:cNvPr id="25" name="Rectangle 1">
            <a:extLst>
              <a:ext uri="{FF2B5EF4-FFF2-40B4-BE49-F238E27FC236}">
                <a16:creationId xmlns:a16="http://schemas.microsoft.com/office/drawing/2014/main" id="{7080920F-919A-504B-9161-DB87935412AF}"/>
              </a:ext>
            </a:extLst>
          </p:cNvPr>
          <p:cNvSpPr>
            <a:spLocks noChangeArrowheads="1"/>
          </p:cNvSpPr>
          <p:nvPr/>
        </p:nvSpPr>
        <p:spPr bwMode="auto">
          <a:xfrm>
            <a:off x="9874367" y="4966816"/>
            <a:ext cx="146096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FF2F92"/>
                </a:solidFill>
                <a:effectLst/>
                <a:latin typeface="Arial" panose="020B0604020202020204" pitchFamily="34" charset="0"/>
              </a:rPr>
              <a:t>Shuffling on</a:t>
            </a:r>
            <a:endParaRPr kumimoji="0" lang="en-US" altLang="en-US" sz="1400" b="0" i="0" u="none" strike="noStrike" cap="none" normalizeH="0" baseline="0" dirty="0">
              <a:ln>
                <a:noFill/>
              </a:ln>
              <a:solidFill>
                <a:srgbClr val="FF2F92"/>
              </a:solidFill>
              <a:effectLst/>
            </a:endParaRPr>
          </a:p>
        </p:txBody>
      </p:sp>
      <p:sp>
        <p:nvSpPr>
          <p:cNvPr id="19" name="TextBox 18">
            <a:extLst>
              <a:ext uri="{FF2B5EF4-FFF2-40B4-BE49-F238E27FC236}">
                <a16:creationId xmlns:a16="http://schemas.microsoft.com/office/drawing/2014/main" id="{0D50EBB7-1228-D749-9A53-E2008C3B74FF}"/>
              </a:ext>
            </a:extLst>
          </p:cNvPr>
          <p:cNvSpPr txBox="1"/>
          <p:nvPr/>
        </p:nvSpPr>
        <p:spPr>
          <a:xfrm>
            <a:off x="9149809" y="6400800"/>
            <a:ext cx="2813591" cy="369332"/>
          </a:xfrm>
          <a:prstGeom prst="rect">
            <a:avLst/>
          </a:prstGeom>
          <a:noFill/>
        </p:spPr>
        <p:txBody>
          <a:bodyPr wrap="none" rtlCol="0">
            <a:spAutoFit/>
          </a:bodyPr>
          <a:lstStyle/>
          <a:p>
            <a:r>
              <a:rPr lang="en-US" sz="1800" b="0" dirty="0"/>
              <a:t>Source: </a:t>
            </a:r>
            <a:r>
              <a:rPr lang="en-US" sz="1800" b="0" dirty="0">
                <a:hlinkClick r:id="rId7"/>
              </a:rPr>
              <a:t>Stanford CS231n</a:t>
            </a:r>
            <a:endParaRPr lang="en-US" sz="1800" b="0" dirty="0"/>
          </a:p>
        </p:txBody>
      </p:sp>
    </p:spTree>
    <p:extLst>
      <p:ext uri="{BB962C8B-B14F-4D97-AF65-F5344CB8AC3E}">
        <p14:creationId xmlns:p14="http://schemas.microsoft.com/office/powerpoint/2010/main" val="376479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4" grpId="0"/>
      <p:bldP spid="23" grpId="0"/>
      <p:bldP spid="24"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5574B-553F-A148-9576-6F633621CFAC}"/>
              </a:ext>
            </a:extLst>
          </p:cNvPr>
          <p:cNvSpPr>
            <a:spLocks noGrp="1"/>
          </p:cNvSpPr>
          <p:nvPr>
            <p:ph type="title"/>
          </p:nvPr>
        </p:nvSpPr>
        <p:spPr/>
        <p:txBody>
          <a:bodyPr/>
          <a:lstStyle/>
          <a:p>
            <a:r>
              <a:rPr lang="en-US" dirty="0"/>
              <a:t>Diagnosing learning curves: Subtler behaviors</a:t>
            </a:r>
          </a:p>
        </p:txBody>
      </p:sp>
      <p:pic>
        <p:nvPicPr>
          <p:cNvPr id="9" name="Picture 8">
            <a:extLst>
              <a:ext uri="{FF2B5EF4-FFF2-40B4-BE49-F238E27FC236}">
                <a16:creationId xmlns:a16="http://schemas.microsoft.com/office/drawing/2014/main" id="{0906A3C3-A891-484D-AF27-FB639ECC2505}"/>
              </a:ext>
            </a:extLst>
          </p:cNvPr>
          <p:cNvPicPr>
            <a:picLocks noChangeAspect="1"/>
          </p:cNvPicPr>
          <p:nvPr/>
        </p:nvPicPr>
        <p:blipFill rotWithShape="1">
          <a:blip r:embed="rId2">
            <a:extLst>
              <a:ext uri="{28A0092B-C50C-407E-A947-70E740481C1C}">
                <a14:useLocalDpi xmlns:a14="http://schemas.microsoft.com/office/drawing/2010/main" val="0"/>
              </a:ext>
            </a:extLst>
          </a:blip>
          <a:srcRect t="2209" b="-2209"/>
          <a:stretch/>
        </p:blipFill>
        <p:spPr>
          <a:xfrm>
            <a:off x="2209800" y="1225296"/>
            <a:ext cx="3003312" cy="1998588"/>
          </a:xfrm>
          <a:prstGeom prst="rect">
            <a:avLst/>
          </a:prstGeom>
        </p:spPr>
      </p:pic>
      <p:pic>
        <p:nvPicPr>
          <p:cNvPr id="11" name="Picture 10">
            <a:extLst>
              <a:ext uri="{FF2B5EF4-FFF2-40B4-BE49-F238E27FC236}">
                <a16:creationId xmlns:a16="http://schemas.microsoft.com/office/drawing/2014/main" id="{3F173D77-2E66-FD4F-B136-4C1DC6B8E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0" y="1196166"/>
            <a:ext cx="2819400" cy="1879600"/>
          </a:xfrm>
          <a:prstGeom prst="rect">
            <a:avLst/>
          </a:prstGeom>
        </p:spPr>
      </p:pic>
      <p:pic>
        <p:nvPicPr>
          <p:cNvPr id="13" name="Picture 12">
            <a:extLst>
              <a:ext uri="{FF2B5EF4-FFF2-40B4-BE49-F238E27FC236}">
                <a16:creationId xmlns:a16="http://schemas.microsoft.com/office/drawing/2014/main" id="{67CF9A63-C16F-E64D-82EF-DAAA1A40D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1032" y="3998546"/>
            <a:ext cx="2821933" cy="1879600"/>
          </a:xfrm>
          <a:prstGeom prst="rect">
            <a:avLst/>
          </a:prstGeom>
        </p:spPr>
      </p:pic>
      <p:pic>
        <p:nvPicPr>
          <p:cNvPr id="15" name="Picture 14">
            <a:extLst>
              <a:ext uri="{FF2B5EF4-FFF2-40B4-BE49-F238E27FC236}">
                <a16:creationId xmlns:a16="http://schemas.microsoft.com/office/drawing/2014/main" id="{030C89B6-F0FB-C143-8960-DB4CA3B8C4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0" y="3968414"/>
            <a:ext cx="2865731" cy="1918838"/>
          </a:xfrm>
          <a:prstGeom prst="rect">
            <a:avLst/>
          </a:prstGeom>
        </p:spPr>
      </p:pic>
      <p:sp>
        <p:nvSpPr>
          <p:cNvPr id="16" name="TextBox 15">
            <a:extLst>
              <a:ext uri="{FF2B5EF4-FFF2-40B4-BE49-F238E27FC236}">
                <a16:creationId xmlns:a16="http://schemas.microsoft.com/office/drawing/2014/main" id="{B47F4441-7904-404E-B531-12A1D15EBF91}"/>
              </a:ext>
            </a:extLst>
          </p:cNvPr>
          <p:cNvSpPr txBox="1"/>
          <p:nvPr/>
        </p:nvSpPr>
        <p:spPr>
          <a:xfrm>
            <a:off x="9149809" y="6400800"/>
            <a:ext cx="2813591" cy="369332"/>
          </a:xfrm>
          <a:prstGeom prst="rect">
            <a:avLst/>
          </a:prstGeom>
          <a:noFill/>
        </p:spPr>
        <p:txBody>
          <a:bodyPr wrap="none" rtlCol="0">
            <a:spAutoFit/>
          </a:bodyPr>
          <a:lstStyle/>
          <a:p>
            <a:r>
              <a:rPr lang="en-US" sz="1800" b="0" dirty="0"/>
              <a:t>Source: </a:t>
            </a:r>
            <a:r>
              <a:rPr lang="en-US" sz="1800" b="0" dirty="0">
                <a:hlinkClick r:id="rId6"/>
              </a:rPr>
              <a:t>Stanford CS231n</a:t>
            </a:r>
            <a:endParaRPr lang="en-US" sz="1800" b="0" dirty="0"/>
          </a:p>
        </p:txBody>
      </p:sp>
      <p:sp>
        <p:nvSpPr>
          <p:cNvPr id="19" name="TextBox 18">
            <a:extLst>
              <a:ext uri="{FF2B5EF4-FFF2-40B4-BE49-F238E27FC236}">
                <a16:creationId xmlns:a16="http://schemas.microsoft.com/office/drawing/2014/main" id="{09CD51A5-6C99-3248-A43D-776DB291B474}"/>
              </a:ext>
            </a:extLst>
          </p:cNvPr>
          <p:cNvSpPr txBox="1"/>
          <p:nvPr/>
        </p:nvSpPr>
        <p:spPr>
          <a:xfrm>
            <a:off x="1830743" y="3134380"/>
            <a:ext cx="3756156" cy="523220"/>
          </a:xfrm>
          <a:prstGeom prst="rect">
            <a:avLst/>
          </a:prstGeom>
          <a:noFill/>
        </p:spPr>
        <p:txBody>
          <a:bodyPr wrap="none" rtlCol="0">
            <a:spAutoFit/>
          </a:bodyPr>
          <a:lstStyle/>
          <a:p>
            <a:pPr algn="ctr"/>
            <a:r>
              <a:rPr lang="en-US" sz="1400" b="0" dirty="0"/>
              <a:t>Not converged yet</a:t>
            </a:r>
          </a:p>
          <a:p>
            <a:pPr algn="ctr"/>
            <a:r>
              <a:rPr lang="en-US" sz="1400" b="0" dirty="0"/>
              <a:t>Keep training, possibly increase learning rate</a:t>
            </a:r>
          </a:p>
        </p:txBody>
      </p:sp>
      <p:sp>
        <p:nvSpPr>
          <p:cNvPr id="20" name="TextBox 19">
            <a:extLst>
              <a:ext uri="{FF2B5EF4-FFF2-40B4-BE49-F238E27FC236}">
                <a16:creationId xmlns:a16="http://schemas.microsoft.com/office/drawing/2014/main" id="{33ADB8B1-1298-5440-A131-E4523424A7EC}"/>
              </a:ext>
            </a:extLst>
          </p:cNvPr>
          <p:cNvSpPr txBox="1"/>
          <p:nvPr/>
        </p:nvSpPr>
        <p:spPr>
          <a:xfrm>
            <a:off x="7832343" y="3111346"/>
            <a:ext cx="1579278" cy="523220"/>
          </a:xfrm>
          <a:prstGeom prst="rect">
            <a:avLst/>
          </a:prstGeom>
          <a:noFill/>
        </p:spPr>
        <p:txBody>
          <a:bodyPr wrap="none" rtlCol="0">
            <a:spAutoFit/>
          </a:bodyPr>
          <a:lstStyle/>
          <a:p>
            <a:pPr algn="ctr"/>
            <a:r>
              <a:rPr lang="en-US" sz="1400" b="0" dirty="0"/>
              <a:t>Slow start</a:t>
            </a:r>
          </a:p>
          <a:p>
            <a:pPr algn="ctr"/>
            <a:r>
              <a:rPr lang="en-US" sz="1400" b="0" dirty="0"/>
              <a:t>Bad initialization?</a:t>
            </a:r>
          </a:p>
        </p:txBody>
      </p:sp>
      <p:sp>
        <p:nvSpPr>
          <p:cNvPr id="21" name="TextBox 20">
            <a:extLst>
              <a:ext uri="{FF2B5EF4-FFF2-40B4-BE49-F238E27FC236}">
                <a16:creationId xmlns:a16="http://schemas.microsoft.com/office/drawing/2014/main" id="{62512285-4214-A04D-8E15-6B85A48D6C72}"/>
              </a:ext>
            </a:extLst>
          </p:cNvPr>
          <p:cNvSpPr txBox="1"/>
          <p:nvPr/>
        </p:nvSpPr>
        <p:spPr>
          <a:xfrm>
            <a:off x="2953863" y="5940623"/>
            <a:ext cx="1688283" cy="307777"/>
          </a:xfrm>
          <a:prstGeom prst="rect">
            <a:avLst/>
          </a:prstGeom>
          <a:noFill/>
        </p:spPr>
        <p:txBody>
          <a:bodyPr wrap="none" rtlCol="0">
            <a:spAutoFit/>
          </a:bodyPr>
          <a:lstStyle/>
          <a:p>
            <a:pPr algn="ctr"/>
            <a:r>
              <a:rPr lang="en-US" sz="1400" b="0" dirty="0"/>
              <a:t>Possible overfitting</a:t>
            </a:r>
          </a:p>
        </p:txBody>
      </p:sp>
      <p:sp>
        <p:nvSpPr>
          <p:cNvPr id="22" name="TextBox 21">
            <a:extLst>
              <a:ext uri="{FF2B5EF4-FFF2-40B4-BE49-F238E27FC236}">
                <a16:creationId xmlns:a16="http://schemas.microsoft.com/office/drawing/2014/main" id="{14C73A40-9349-DC42-95E6-F4E29EE53C7D}"/>
              </a:ext>
            </a:extLst>
          </p:cNvPr>
          <p:cNvSpPr txBox="1"/>
          <p:nvPr/>
        </p:nvSpPr>
        <p:spPr>
          <a:xfrm>
            <a:off x="7798014" y="5907613"/>
            <a:ext cx="1617751" cy="307777"/>
          </a:xfrm>
          <a:prstGeom prst="rect">
            <a:avLst/>
          </a:prstGeom>
          <a:noFill/>
        </p:spPr>
        <p:txBody>
          <a:bodyPr wrap="none" rtlCol="0">
            <a:spAutoFit/>
          </a:bodyPr>
          <a:lstStyle/>
          <a:p>
            <a:pPr algn="ctr"/>
            <a:r>
              <a:rPr lang="en-US" sz="1400" b="0" dirty="0"/>
              <a:t>Definite overfitting</a:t>
            </a:r>
          </a:p>
        </p:txBody>
      </p:sp>
    </p:spTree>
    <p:extLst>
      <p:ext uri="{BB962C8B-B14F-4D97-AF65-F5344CB8AC3E}">
        <p14:creationId xmlns:p14="http://schemas.microsoft.com/office/powerpoint/2010/main" val="157980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0A514-FF6F-CA4B-9FD1-E7326E054D85}"/>
              </a:ext>
            </a:extLst>
          </p:cNvPr>
          <p:cNvSpPr>
            <a:spLocks noGrp="1"/>
          </p:cNvSpPr>
          <p:nvPr>
            <p:ph type="title"/>
          </p:nvPr>
        </p:nvSpPr>
        <p:spPr/>
        <p:txBody>
          <a:bodyPr/>
          <a:lstStyle/>
          <a:p>
            <a:r>
              <a:rPr lang="en-US" dirty="0"/>
              <a:t>When to stop training?</a:t>
            </a:r>
          </a:p>
        </p:txBody>
      </p:sp>
      <p:sp>
        <p:nvSpPr>
          <p:cNvPr id="3" name="Content Placeholder 2">
            <a:extLst>
              <a:ext uri="{FF2B5EF4-FFF2-40B4-BE49-F238E27FC236}">
                <a16:creationId xmlns:a16="http://schemas.microsoft.com/office/drawing/2014/main" id="{DEB3336B-A2C5-AE4E-998B-FE64B4F77A20}"/>
              </a:ext>
            </a:extLst>
          </p:cNvPr>
          <p:cNvSpPr>
            <a:spLocks noGrp="1"/>
          </p:cNvSpPr>
          <p:nvPr>
            <p:ph idx="1"/>
          </p:nvPr>
        </p:nvSpPr>
        <p:spPr/>
        <p:txBody>
          <a:bodyPr/>
          <a:lstStyle/>
          <a:p>
            <a:pPr marL="457200" indent="-457200">
              <a:buFont typeface="Arial" panose="020B0604020202020204" pitchFamily="34" charset="0"/>
              <a:buChar char="•"/>
            </a:pPr>
            <a:r>
              <a:rPr lang="en-US" dirty="0"/>
              <a:t>Monitor validation error to decide when to stop</a:t>
            </a:r>
          </a:p>
          <a:p>
            <a:pPr marL="857250" lvl="1" indent="-457200">
              <a:buFont typeface="Arial" panose="020B0604020202020204" pitchFamily="34" charset="0"/>
              <a:buChar char="•"/>
            </a:pPr>
            <a:r>
              <a:rPr lang="en-US" sz="2400" dirty="0"/>
              <a:t>“Patience” hyperparameter: number of epochs without improvement before stopping</a:t>
            </a:r>
          </a:p>
          <a:p>
            <a:pPr marL="857250" lvl="1" indent="-457200">
              <a:buFont typeface="Arial" panose="020B0604020202020204" pitchFamily="34" charset="0"/>
              <a:buChar char="•"/>
            </a:pPr>
            <a:r>
              <a:rPr lang="en-US" sz="2400" i="1" dirty="0"/>
              <a:t>Early stopping </a:t>
            </a:r>
            <a:r>
              <a:rPr lang="en-US" sz="2400" dirty="0"/>
              <a:t>can be viewed as a kind of regularization</a:t>
            </a:r>
          </a:p>
        </p:txBody>
      </p:sp>
      <p:pic>
        <p:nvPicPr>
          <p:cNvPr id="5" name="Picture 4">
            <a:extLst>
              <a:ext uri="{FF2B5EF4-FFF2-40B4-BE49-F238E27FC236}">
                <a16:creationId xmlns:a16="http://schemas.microsoft.com/office/drawing/2014/main" id="{B78A297B-2C48-3E4D-943E-A8E7FCE40F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3598487"/>
            <a:ext cx="5638800" cy="2802313"/>
          </a:xfrm>
          <a:prstGeom prst="rect">
            <a:avLst/>
          </a:prstGeom>
        </p:spPr>
      </p:pic>
      <p:sp>
        <p:nvSpPr>
          <p:cNvPr id="6" name="TextBox 5">
            <a:extLst>
              <a:ext uri="{FF2B5EF4-FFF2-40B4-BE49-F238E27FC236}">
                <a16:creationId xmlns:a16="http://schemas.microsoft.com/office/drawing/2014/main" id="{C34A18F1-17F6-F449-906F-262902E26BA2}"/>
              </a:ext>
            </a:extLst>
          </p:cNvPr>
          <p:cNvSpPr txBox="1"/>
          <p:nvPr/>
        </p:nvSpPr>
        <p:spPr>
          <a:xfrm>
            <a:off x="4469264" y="6400800"/>
            <a:ext cx="3531736" cy="369332"/>
          </a:xfrm>
          <a:prstGeom prst="rect">
            <a:avLst/>
          </a:prstGeom>
          <a:noFill/>
        </p:spPr>
        <p:txBody>
          <a:bodyPr wrap="none" rtlCol="0">
            <a:spAutoFit/>
          </a:bodyPr>
          <a:lstStyle/>
          <a:p>
            <a:r>
              <a:rPr lang="en-US" sz="1800" b="0" dirty="0"/>
              <a:t>Figure from </a:t>
            </a:r>
            <a:r>
              <a:rPr lang="en-US" sz="1800" b="0" dirty="0">
                <a:hlinkClick r:id="rId3"/>
              </a:rPr>
              <a:t>Deep Learning Book</a:t>
            </a:r>
            <a:endParaRPr lang="en-US" sz="1800" b="0" dirty="0"/>
          </a:p>
        </p:txBody>
      </p:sp>
    </p:spTree>
    <p:extLst>
      <p:ext uri="{BB962C8B-B14F-4D97-AF65-F5344CB8AC3E}">
        <p14:creationId xmlns:p14="http://schemas.microsoft.com/office/powerpoint/2010/main" val="233524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FEEBA-9CC0-3747-858F-ED5CF111F81C}"/>
              </a:ext>
            </a:extLst>
          </p:cNvPr>
          <p:cNvSpPr>
            <a:spLocks noGrp="1"/>
          </p:cNvSpPr>
          <p:nvPr>
            <p:ph type="title"/>
          </p:nvPr>
        </p:nvSpPr>
        <p:spPr/>
        <p:txBody>
          <a:bodyPr/>
          <a:lstStyle/>
          <a:p>
            <a:r>
              <a:rPr lang="en-US" dirty="0"/>
              <a:t>Advanced optimizers</a:t>
            </a:r>
          </a:p>
        </p:txBody>
      </p:sp>
      <p:sp>
        <p:nvSpPr>
          <p:cNvPr id="3" name="Content Placeholder 2">
            <a:extLst>
              <a:ext uri="{FF2B5EF4-FFF2-40B4-BE49-F238E27FC236}">
                <a16:creationId xmlns:a16="http://schemas.microsoft.com/office/drawing/2014/main" id="{53503BA3-5BA8-604F-B1BB-D290B33B5F72}"/>
              </a:ext>
            </a:extLst>
          </p:cNvPr>
          <p:cNvSpPr>
            <a:spLocks noGrp="1"/>
          </p:cNvSpPr>
          <p:nvPr>
            <p:ph idx="1"/>
          </p:nvPr>
        </p:nvSpPr>
        <p:spPr/>
        <p:txBody>
          <a:bodyPr/>
          <a:lstStyle/>
          <a:p>
            <a:pPr marL="457200" indent="-457200">
              <a:buFont typeface="Arial" panose="020B0604020202020204" pitchFamily="34" charset="0"/>
              <a:buChar char="•"/>
            </a:pPr>
            <a:r>
              <a:rPr lang="en-US" dirty="0"/>
              <a:t>SGD with momentum</a:t>
            </a:r>
          </a:p>
          <a:p>
            <a:pPr marL="457200" indent="-457200">
              <a:buFont typeface="Arial" panose="020B0604020202020204" pitchFamily="34" charset="0"/>
              <a:buChar char="•"/>
            </a:pPr>
            <a:r>
              <a:rPr lang="en-US" dirty="0" err="1"/>
              <a:t>RSMProp</a:t>
            </a:r>
            <a:endParaRPr lang="en-US" dirty="0"/>
          </a:p>
          <a:p>
            <a:pPr marL="457200" indent="-457200">
              <a:buFont typeface="Arial" panose="020B0604020202020204" pitchFamily="34" charset="0"/>
              <a:buChar char="•"/>
            </a:pPr>
            <a:r>
              <a:rPr lang="en-US" dirty="0"/>
              <a:t>Adam</a:t>
            </a:r>
          </a:p>
        </p:txBody>
      </p:sp>
    </p:spTree>
    <p:extLst>
      <p:ext uri="{BB962C8B-B14F-4D97-AF65-F5344CB8AC3E}">
        <p14:creationId xmlns:p14="http://schemas.microsoft.com/office/powerpoint/2010/main" val="1690910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04BA2-9F0D-EF40-9AF0-B564F4035290}"/>
              </a:ext>
            </a:extLst>
          </p:cNvPr>
          <p:cNvSpPr>
            <a:spLocks noGrp="1"/>
          </p:cNvSpPr>
          <p:nvPr>
            <p:ph type="title"/>
          </p:nvPr>
        </p:nvSpPr>
        <p:spPr/>
        <p:txBody>
          <a:bodyPr/>
          <a:lstStyle/>
          <a:p>
            <a:r>
              <a:rPr lang="en-US" dirty="0"/>
              <a:t>Where does SGD run into trouble?</a:t>
            </a:r>
          </a:p>
        </p:txBody>
      </p:sp>
      <p:pic>
        <p:nvPicPr>
          <p:cNvPr id="25" name="Picture 24">
            <a:extLst>
              <a:ext uri="{FF2B5EF4-FFF2-40B4-BE49-F238E27FC236}">
                <a16:creationId xmlns:a16="http://schemas.microsoft.com/office/drawing/2014/main" id="{73FF323A-A0B0-694C-9CCB-6A88EFE64C20}"/>
              </a:ext>
            </a:extLst>
          </p:cNvPr>
          <p:cNvPicPr>
            <a:picLocks noChangeAspect="1"/>
          </p:cNvPicPr>
          <p:nvPr/>
        </p:nvPicPr>
        <p:blipFill rotWithShape="1">
          <a:blip r:embed="rId3"/>
          <a:srcRect l="10795" r="-10769"/>
          <a:stretch/>
        </p:blipFill>
        <p:spPr>
          <a:xfrm>
            <a:off x="2743200" y="1600200"/>
            <a:ext cx="7903564" cy="4114800"/>
          </a:xfrm>
          <a:prstGeom prst="rect">
            <a:avLst/>
          </a:prstGeom>
        </p:spPr>
      </p:pic>
      <p:sp>
        <p:nvSpPr>
          <p:cNvPr id="26" name="Rectangle 25">
            <a:extLst>
              <a:ext uri="{FF2B5EF4-FFF2-40B4-BE49-F238E27FC236}">
                <a16:creationId xmlns:a16="http://schemas.microsoft.com/office/drawing/2014/main" id="{A1AB8419-F71E-FA4D-B837-2566EF3D6161}"/>
              </a:ext>
            </a:extLst>
          </p:cNvPr>
          <p:cNvSpPr/>
          <p:nvPr/>
        </p:nvSpPr>
        <p:spPr bwMode="auto">
          <a:xfrm>
            <a:off x="4038600" y="5181600"/>
            <a:ext cx="685800"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7" name="Rectangle 26">
            <a:extLst>
              <a:ext uri="{FF2B5EF4-FFF2-40B4-BE49-F238E27FC236}">
                <a16:creationId xmlns:a16="http://schemas.microsoft.com/office/drawing/2014/main" id="{CE240476-4E11-274B-81D9-4F58D377C297}"/>
              </a:ext>
            </a:extLst>
          </p:cNvPr>
          <p:cNvSpPr/>
          <p:nvPr/>
        </p:nvSpPr>
        <p:spPr bwMode="auto">
          <a:xfrm>
            <a:off x="8153400" y="4800600"/>
            <a:ext cx="685800"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4261619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E4BD117-D59E-E643-B5ED-602B8ACFE2CB}"/>
              </a:ext>
            </a:extLst>
          </p:cNvPr>
          <p:cNvPicPr>
            <a:picLocks noChangeAspect="1"/>
          </p:cNvPicPr>
          <p:nvPr/>
        </p:nvPicPr>
        <p:blipFill>
          <a:blip r:embed="rId3"/>
          <a:stretch>
            <a:fillRect/>
          </a:stretch>
        </p:blipFill>
        <p:spPr>
          <a:xfrm>
            <a:off x="8458200" y="1631274"/>
            <a:ext cx="2578850" cy="1986553"/>
          </a:xfrm>
          <a:prstGeom prst="rect">
            <a:avLst/>
          </a:prstGeom>
        </p:spPr>
      </p:pic>
      <p:sp>
        <p:nvSpPr>
          <p:cNvPr id="2" name="Title 1">
            <a:extLst>
              <a:ext uri="{FF2B5EF4-FFF2-40B4-BE49-F238E27FC236}">
                <a16:creationId xmlns:a16="http://schemas.microsoft.com/office/drawing/2014/main" id="{6F504BA2-9F0D-EF40-9AF0-B564F4035290}"/>
              </a:ext>
            </a:extLst>
          </p:cNvPr>
          <p:cNvSpPr>
            <a:spLocks noGrp="1"/>
          </p:cNvSpPr>
          <p:nvPr>
            <p:ph type="title"/>
          </p:nvPr>
        </p:nvSpPr>
        <p:spPr/>
        <p:txBody>
          <a:bodyPr/>
          <a:lstStyle/>
          <a:p>
            <a:r>
              <a:rPr lang="en-US" dirty="0"/>
              <a:t>Where does SGD run into trouble?</a:t>
            </a:r>
          </a:p>
        </p:txBody>
      </p:sp>
      <p:sp>
        <p:nvSpPr>
          <p:cNvPr id="4" name="Google Shape;305;p32">
            <a:extLst>
              <a:ext uri="{FF2B5EF4-FFF2-40B4-BE49-F238E27FC236}">
                <a16:creationId xmlns:a16="http://schemas.microsoft.com/office/drawing/2014/main" id="{133C180C-EC19-F54B-8A0B-0D2234C3590D}"/>
              </a:ext>
            </a:extLst>
          </p:cNvPr>
          <p:cNvSpPr/>
          <p:nvPr/>
        </p:nvSpPr>
        <p:spPr>
          <a:xfrm>
            <a:off x="1964359" y="2125348"/>
            <a:ext cx="2083257" cy="1030198"/>
          </a:xfrm>
          <a:custGeom>
            <a:avLst/>
            <a:gdLst/>
            <a:ahLst/>
            <a:cxnLst/>
            <a:rect l="l" t="t" r="r" b="b"/>
            <a:pathLst>
              <a:path w="62514" h="30914" extrusionOk="0">
                <a:moveTo>
                  <a:pt x="0" y="1460"/>
                </a:moveTo>
                <a:cubicBezTo>
                  <a:pt x="3045" y="1460"/>
                  <a:pt x="13464" y="-1825"/>
                  <a:pt x="18267" y="1460"/>
                </a:cubicBezTo>
                <a:cubicBezTo>
                  <a:pt x="23070" y="4745"/>
                  <a:pt x="23408" y="18968"/>
                  <a:pt x="28820" y="21171"/>
                </a:cubicBezTo>
                <a:cubicBezTo>
                  <a:pt x="34232" y="23374"/>
                  <a:pt x="45125" y="13052"/>
                  <a:pt x="50741" y="14676"/>
                </a:cubicBezTo>
                <a:cubicBezTo>
                  <a:pt x="56357" y="16300"/>
                  <a:pt x="60552" y="28208"/>
                  <a:pt x="62514" y="30914"/>
                </a:cubicBezTo>
              </a:path>
            </a:pathLst>
          </a:custGeom>
          <a:noFill/>
          <a:ln w="76200" cap="flat" cmpd="sng">
            <a:solidFill>
              <a:schemeClr val="dk2"/>
            </a:solidFill>
            <a:prstDash val="solid"/>
            <a:round/>
            <a:headEnd type="none" w="med" len="med"/>
            <a:tailEnd type="none" w="med" len="med"/>
          </a:ln>
        </p:spPr>
      </p:sp>
      <p:sp>
        <p:nvSpPr>
          <p:cNvPr id="5" name="Google Shape;306;p32">
            <a:extLst>
              <a:ext uri="{FF2B5EF4-FFF2-40B4-BE49-F238E27FC236}">
                <a16:creationId xmlns:a16="http://schemas.microsoft.com/office/drawing/2014/main" id="{D39DE5F8-A096-2244-BCEB-EC0D9A244C86}"/>
              </a:ext>
            </a:extLst>
          </p:cNvPr>
          <p:cNvSpPr txBox="1"/>
          <p:nvPr/>
        </p:nvSpPr>
        <p:spPr>
          <a:xfrm>
            <a:off x="1820976" y="1295400"/>
            <a:ext cx="2979624" cy="703417"/>
          </a:xfrm>
          <a:prstGeom prst="rect">
            <a:avLst/>
          </a:prstGeom>
          <a:noFill/>
          <a:ln>
            <a:noFill/>
          </a:ln>
        </p:spPr>
        <p:txBody>
          <a:bodyPr spcFirstLastPara="1" wrap="square" lIns="121868" tIns="121868" rIns="121868" bIns="121868" anchor="t" anchorCtr="0">
            <a:noAutofit/>
          </a:bodyPr>
          <a:lstStyle/>
          <a:p>
            <a:r>
              <a:rPr lang="en" sz="2800" b="0" dirty="0"/>
              <a:t>Local minima</a:t>
            </a:r>
            <a:endParaRPr sz="2800" b="0" dirty="0"/>
          </a:p>
        </p:txBody>
      </p:sp>
      <p:sp>
        <p:nvSpPr>
          <p:cNvPr id="6" name="Google Shape;307;p32">
            <a:extLst>
              <a:ext uri="{FF2B5EF4-FFF2-40B4-BE49-F238E27FC236}">
                <a16:creationId xmlns:a16="http://schemas.microsoft.com/office/drawing/2014/main" id="{6716AF50-97B0-454B-ABF7-A1F89575B060}"/>
              </a:ext>
            </a:extLst>
          </p:cNvPr>
          <p:cNvSpPr txBox="1"/>
          <p:nvPr/>
        </p:nvSpPr>
        <p:spPr>
          <a:xfrm>
            <a:off x="6392976" y="1313180"/>
            <a:ext cx="2979624" cy="703417"/>
          </a:xfrm>
          <a:prstGeom prst="rect">
            <a:avLst/>
          </a:prstGeom>
          <a:noFill/>
          <a:ln>
            <a:noFill/>
          </a:ln>
        </p:spPr>
        <p:txBody>
          <a:bodyPr spcFirstLastPara="1" wrap="square" lIns="121868" tIns="121868" rIns="121868" bIns="121868" anchor="t" anchorCtr="0">
            <a:noAutofit/>
          </a:bodyPr>
          <a:lstStyle/>
          <a:p>
            <a:r>
              <a:rPr lang="en" sz="2800" b="0"/>
              <a:t>Saddle points</a:t>
            </a:r>
            <a:endParaRPr sz="2800" b="0"/>
          </a:p>
        </p:txBody>
      </p:sp>
      <p:sp>
        <p:nvSpPr>
          <p:cNvPr id="7" name="Google Shape;308;p32">
            <a:extLst>
              <a:ext uri="{FF2B5EF4-FFF2-40B4-BE49-F238E27FC236}">
                <a16:creationId xmlns:a16="http://schemas.microsoft.com/office/drawing/2014/main" id="{95923101-EE0A-0645-9B7D-9B082A6A0DC4}"/>
              </a:ext>
            </a:extLst>
          </p:cNvPr>
          <p:cNvSpPr/>
          <p:nvPr/>
        </p:nvSpPr>
        <p:spPr>
          <a:xfrm>
            <a:off x="5638800" y="2180471"/>
            <a:ext cx="2029205" cy="974046"/>
          </a:xfrm>
          <a:custGeom>
            <a:avLst/>
            <a:gdLst/>
            <a:ahLst/>
            <a:cxnLst/>
            <a:rect l="l" t="t" r="r" b="b"/>
            <a:pathLst>
              <a:path w="60892" h="29229" extrusionOk="0">
                <a:moveTo>
                  <a:pt x="0" y="0"/>
                </a:moveTo>
                <a:cubicBezTo>
                  <a:pt x="2030" y="2504"/>
                  <a:pt x="7374" y="12315"/>
                  <a:pt x="12178" y="15021"/>
                </a:cubicBezTo>
                <a:cubicBezTo>
                  <a:pt x="16982" y="17727"/>
                  <a:pt x="23274" y="15968"/>
                  <a:pt x="28822" y="16238"/>
                </a:cubicBezTo>
                <a:cubicBezTo>
                  <a:pt x="34370" y="16509"/>
                  <a:pt x="40121" y="14479"/>
                  <a:pt x="45466" y="16644"/>
                </a:cubicBezTo>
                <a:cubicBezTo>
                  <a:pt x="50811" y="18809"/>
                  <a:pt x="58321" y="27132"/>
                  <a:pt x="60892" y="29229"/>
                </a:cubicBezTo>
              </a:path>
            </a:pathLst>
          </a:custGeom>
          <a:noFill/>
          <a:ln w="76200" cap="flat" cmpd="sng">
            <a:solidFill>
              <a:schemeClr val="dk2"/>
            </a:solidFill>
            <a:prstDash val="solid"/>
            <a:round/>
            <a:headEnd type="none" w="med" len="med"/>
            <a:tailEnd type="none" w="med" len="med"/>
          </a:ln>
        </p:spPr>
      </p:sp>
      <p:sp>
        <p:nvSpPr>
          <p:cNvPr id="8" name="Google Shape;309;p32">
            <a:extLst>
              <a:ext uri="{FF2B5EF4-FFF2-40B4-BE49-F238E27FC236}">
                <a16:creationId xmlns:a16="http://schemas.microsoft.com/office/drawing/2014/main" id="{214920D5-2D5C-B946-85AB-24C00AB7FE09}"/>
              </a:ext>
            </a:extLst>
          </p:cNvPr>
          <p:cNvSpPr/>
          <p:nvPr/>
        </p:nvSpPr>
        <p:spPr>
          <a:xfrm>
            <a:off x="2870691" y="2612291"/>
            <a:ext cx="243537" cy="24353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endParaRPr sz="2487" b="0"/>
          </a:p>
        </p:txBody>
      </p:sp>
      <p:sp>
        <p:nvSpPr>
          <p:cNvPr id="9" name="Google Shape;310;p32">
            <a:extLst>
              <a:ext uri="{FF2B5EF4-FFF2-40B4-BE49-F238E27FC236}">
                <a16:creationId xmlns:a16="http://schemas.microsoft.com/office/drawing/2014/main" id="{6102CB7C-0878-1148-9E18-805519C3BC6D}"/>
              </a:ext>
            </a:extLst>
          </p:cNvPr>
          <p:cNvSpPr/>
          <p:nvPr/>
        </p:nvSpPr>
        <p:spPr>
          <a:xfrm>
            <a:off x="6400800" y="2536091"/>
            <a:ext cx="243537" cy="24353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endParaRPr sz="2487" b="0"/>
          </a:p>
        </p:txBody>
      </p:sp>
      <p:sp>
        <p:nvSpPr>
          <p:cNvPr id="12" name="Google Shape;311;p32">
            <a:extLst>
              <a:ext uri="{FF2B5EF4-FFF2-40B4-BE49-F238E27FC236}">
                <a16:creationId xmlns:a16="http://schemas.microsoft.com/office/drawing/2014/main" id="{51D78C13-FE4F-A245-B4DD-17BB7133B2F8}"/>
              </a:ext>
            </a:extLst>
          </p:cNvPr>
          <p:cNvSpPr txBox="1"/>
          <p:nvPr/>
        </p:nvSpPr>
        <p:spPr>
          <a:xfrm>
            <a:off x="4471963" y="3962400"/>
            <a:ext cx="3954570" cy="1163297"/>
          </a:xfrm>
          <a:prstGeom prst="rect">
            <a:avLst/>
          </a:prstGeom>
          <a:noFill/>
          <a:ln>
            <a:noFill/>
          </a:ln>
        </p:spPr>
        <p:txBody>
          <a:bodyPr spcFirstLastPara="1" wrap="square" lIns="121868" tIns="121868" rIns="121868" bIns="121868" anchor="t" anchorCtr="0">
            <a:noAutofit/>
          </a:bodyPr>
          <a:lstStyle/>
          <a:p>
            <a:r>
              <a:rPr lang="en" sz="2800" b="0" dirty="0"/>
              <a:t>Poor conditioning</a:t>
            </a:r>
            <a:endParaRPr sz="2800" b="0" dirty="0"/>
          </a:p>
        </p:txBody>
      </p:sp>
      <p:grpSp>
        <p:nvGrpSpPr>
          <p:cNvPr id="13" name="Google Shape;314;p32">
            <a:extLst>
              <a:ext uri="{FF2B5EF4-FFF2-40B4-BE49-F238E27FC236}">
                <a16:creationId xmlns:a16="http://schemas.microsoft.com/office/drawing/2014/main" id="{18D57814-44AB-404B-9D92-C1879D886D8F}"/>
              </a:ext>
            </a:extLst>
          </p:cNvPr>
          <p:cNvGrpSpPr/>
          <p:nvPr/>
        </p:nvGrpSpPr>
        <p:grpSpPr>
          <a:xfrm>
            <a:off x="2916339" y="4639810"/>
            <a:ext cx="6456261" cy="1426866"/>
            <a:chOff x="496600" y="2128225"/>
            <a:chExt cx="8191200" cy="1645800"/>
          </a:xfrm>
        </p:grpSpPr>
        <p:sp>
          <p:nvSpPr>
            <p:cNvPr id="14" name="Google Shape;315;p32">
              <a:extLst>
                <a:ext uri="{FF2B5EF4-FFF2-40B4-BE49-F238E27FC236}">
                  <a16:creationId xmlns:a16="http://schemas.microsoft.com/office/drawing/2014/main" id="{96DB06F4-2545-F048-B12E-0E76B0FC8C76}"/>
                </a:ext>
              </a:extLst>
            </p:cNvPr>
            <p:cNvSpPr/>
            <p:nvPr/>
          </p:nvSpPr>
          <p:spPr>
            <a:xfrm rot="5400000">
              <a:off x="4379878" y="1885279"/>
              <a:ext cx="425100" cy="2115600"/>
            </a:xfrm>
            <a:prstGeom prst="ellipse">
              <a:avLst/>
            </a:prstGeom>
            <a:no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endParaRPr sz="2487" b="0"/>
            </a:p>
          </p:txBody>
        </p:sp>
        <p:sp>
          <p:nvSpPr>
            <p:cNvPr id="15" name="Google Shape;316;p32">
              <a:extLst>
                <a:ext uri="{FF2B5EF4-FFF2-40B4-BE49-F238E27FC236}">
                  <a16:creationId xmlns:a16="http://schemas.microsoft.com/office/drawing/2014/main" id="{63B532B2-9EC5-604F-AE79-D25D0B66C5DC}"/>
                </a:ext>
              </a:extLst>
            </p:cNvPr>
            <p:cNvSpPr/>
            <p:nvPr/>
          </p:nvSpPr>
          <p:spPr>
            <a:xfrm rot="5400000">
              <a:off x="3769300" y="-1144475"/>
              <a:ext cx="1645800" cy="8191200"/>
            </a:xfrm>
            <a:prstGeom prst="ellipse">
              <a:avLst/>
            </a:prstGeom>
            <a:no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endParaRPr sz="2487" b="0"/>
            </a:p>
          </p:txBody>
        </p:sp>
        <p:sp>
          <p:nvSpPr>
            <p:cNvPr id="16" name="Google Shape;317;p32">
              <a:extLst>
                <a:ext uri="{FF2B5EF4-FFF2-40B4-BE49-F238E27FC236}">
                  <a16:creationId xmlns:a16="http://schemas.microsoft.com/office/drawing/2014/main" id="{43DE11FE-BDDB-C649-AEBB-E2D094A1C6AD}"/>
                </a:ext>
              </a:extLst>
            </p:cNvPr>
            <p:cNvSpPr/>
            <p:nvPr/>
          </p:nvSpPr>
          <p:spPr>
            <a:xfrm rot="5400000">
              <a:off x="3893866" y="-524487"/>
              <a:ext cx="1397100" cy="6951600"/>
            </a:xfrm>
            <a:prstGeom prst="ellipse">
              <a:avLst/>
            </a:prstGeom>
            <a:no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endParaRPr sz="2487" b="0"/>
            </a:p>
          </p:txBody>
        </p:sp>
        <p:sp>
          <p:nvSpPr>
            <p:cNvPr id="17" name="Google Shape;318;p32">
              <a:extLst>
                <a:ext uri="{FF2B5EF4-FFF2-40B4-BE49-F238E27FC236}">
                  <a16:creationId xmlns:a16="http://schemas.microsoft.com/office/drawing/2014/main" id="{FE04822B-18CD-2147-AA44-C4748F3C9E5D}"/>
                </a:ext>
              </a:extLst>
            </p:cNvPr>
            <p:cNvSpPr/>
            <p:nvPr/>
          </p:nvSpPr>
          <p:spPr>
            <a:xfrm rot="5400000">
              <a:off x="4045030" y="227104"/>
              <a:ext cx="1094400" cy="5448000"/>
            </a:xfrm>
            <a:prstGeom prst="ellipse">
              <a:avLst/>
            </a:prstGeom>
            <a:no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endParaRPr sz="2487" b="0"/>
            </a:p>
          </p:txBody>
        </p:sp>
        <p:sp>
          <p:nvSpPr>
            <p:cNvPr id="18" name="Google Shape;319;p32">
              <a:extLst>
                <a:ext uri="{FF2B5EF4-FFF2-40B4-BE49-F238E27FC236}">
                  <a16:creationId xmlns:a16="http://schemas.microsoft.com/office/drawing/2014/main" id="{6DD01033-5BD9-E844-8E07-DB107CEADC22}"/>
                </a:ext>
              </a:extLst>
            </p:cNvPr>
            <p:cNvSpPr/>
            <p:nvPr/>
          </p:nvSpPr>
          <p:spPr>
            <a:xfrm rot="5400000">
              <a:off x="4172563" y="862392"/>
              <a:ext cx="839400" cy="4177500"/>
            </a:xfrm>
            <a:prstGeom prst="ellipse">
              <a:avLst/>
            </a:prstGeom>
            <a:no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endParaRPr sz="2487" b="0"/>
            </a:p>
          </p:txBody>
        </p:sp>
        <p:sp>
          <p:nvSpPr>
            <p:cNvPr id="19" name="Google Shape;320;p32">
              <a:extLst>
                <a:ext uri="{FF2B5EF4-FFF2-40B4-BE49-F238E27FC236}">
                  <a16:creationId xmlns:a16="http://schemas.microsoft.com/office/drawing/2014/main" id="{CA18B9AB-1ED1-564E-87F6-F61CACDFA690}"/>
                </a:ext>
              </a:extLst>
            </p:cNvPr>
            <p:cNvSpPr/>
            <p:nvPr/>
          </p:nvSpPr>
          <p:spPr>
            <a:xfrm rot="5400000">
              <a:off x="4286360" y="1428637"/>
              <a:ext cx="611700" cy="3045000"/>
            </a:xfrm>
            <a:prstGeom prst="ellipse">
              <a:avLst/>
            </a:prstGeom>
            <a:no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endParaRPr sz="2487" b="0"/>
            </a:p>
          </p:txBody>
        </p:sp>
        <p:sp>
          <p:nvSpPr>
            <p:cNvPr id="20" name="Google Shape;321;p32">
              <a:extLst>
                <a:ext uri="{FF2B5EF4-FFF2-40B4-BE49-F238E27FC236}">
                  <a16:creationId xmlns:a16="http://schemas.microsoft.com/office/drawing/2014/main" id="{A92218A7-CC56-2C4F-BDE4-1B327BD2D93C}"/>
                </a:ext>
              </a:extLst>
            </p:cNvPr>
            <p:cNvSpPr/>
            <p:nvPr/>
          </p:nvSpPr>
          <p:spPr>
            <a:xfrm>
              <a:off x="2678975" y="3498290"/>
              <a:ext cx="135300" cy="1353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endParaRPr sz="2487" b="0"/>
            </a:p>
          </p:txBody>
        </p:sp>
        <p:sp>
          <p:nvSpPr>
            <p:cNvPr id="21" name="Google Shape;322;p32">
              <a:extLst>
                <a:ext uri="{FF2B5EF4-FFF2-40B4-BE49-F238E27FC236}">
                  <a16:creationId xmlns:a16="http://schemas.microsoft.com/office/drawing/2014/main" id="{D0FCA1BD-18C7-8D46-B248-D09EFE80E22C}"/>
                </a:ext>
              </a:extLst>
            </p:cNvPr>
            <p:cNvSpPr/>
            <p:nvPr/>
          </p:nvSpPr>
          <p:spPr>
            <a:xfrm>
              <a:off x="4502250" y="2814927"/>
              <a:ext cx="240600" cy="240600"/>
            </a:xfrm>
            <a:prstGeom prst="smileyFace">
              <a:avLst>
                <a:gd name="adj" fmla="val 4653"/>
              </a:avLst>
            </a:prstGeom>
            <a:solidFill>
              <a:srgbClr val="F9CB9C"/>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endParaRPr sz="2487" b="0"/>
            </a:p>
          </p:txBody>
        </p:sp>
        <p:sp>
          <p:nvSpPr>
            <p:cNvPr id="22" name="Google Shape;323;p32">
              <a:extLst>
                <a:ext uri="{FF2B5EF4-FFF2-40B4-BE49-F238E27FC236}">
                  <a16:creationId xmlns:a16="http://schemas.microsoft.com/office/drawing/2014/main" id="{3468F022-CF62-A740-8BE0-0D23636B7680}"/>
                </a:ext>
              </a:extLst>
            </p:cNvPr>
            <p:cNvSpPr/>
            <p:nvPr/>
          </p:nvSpPr>
          <p:spPr>
            <a:xfrm>
              <a:off x="2767400" y="2301250"/>
              <a:ext cx="1879000" cy="1240700"/>
            </a:xfrm>
            <a:custGeom>
              <a:avLst/>
              <a:gdLst/>
              <a:ahLst/>
              <a:cxnLst/>
              <a:rect l="l" t="t" r="r" b="b"/>
              <a:pathLst>
                <a:path w="75160" h="49628" extrusionOk="0">
                  <a:moveTo>
                    <a:pt x="0" y="48481"/>
                  </a:moveTo>
                  <a:lnTo>
                    <a:pt x="4303" y="0"/>
                  </a:lnTo>
                  <a:lnTo>
                    <a:pt x="7172" y="49628"/>
                  </a:lnTo>
                  <a:lnTo>
                    <a:pt x="10328" y="2581"/>
                  </a:lnTo>
                  <a:lnTo>
                    <a:pt x="13196" y="47046"/>
                  </a:lnTo>
                  <a:lnTo>
                    <a:pt x="14344" y="4876"/>
                  </a:lnTo>
                  <a:lnTo>
                    <a:pt x="18360" y="43604"/>
                  </a:lnTo>
                  <a:lnTo>
                    <a:pt x="19507" y="8606"/>
                  </a:lnTo>
                  <a:lnTo>
                    <a:pt x="22663" y="41022"/>
                  </a:lnTo>
                  <a:lnTo>
                    <a:pt x="25245" y="12622"/>
                  </a:lnTo>
                  <a:lnTo>
                    <a:pt x="27827" y="41022"/>
                  </a:lnTo>
                  <a:lnTo>
                    <a:pt x="31269" y="13483"/>
                  </a:lnTo>
                  <a:lnTo>
                    <a:pt x="34712" y="39875"/>
                  </a:lnTo>
                  <a:lnTo>
                    <a:pt x="37867" y="14630"/>
                  </a:lnTo>
                  <a:lnTo>
                    <a:pt x="39015" y="37293"/>
                  </a:lnTo>
                  <a:lnTo>
                    <a:pt x="43318" y="16925"/>
                  </a:lnTo>
                  <a:lnTo>
                    <a:pt x="45326" y="34711"/>
                  </a:lnTo>
                  <a:lnTo>
                    <a:pt x="47621" y="18072"/>
                  </a:lnTo>
                  <a:lnTo>
                    <a:pt x="48481" y="33277"/>
                  </a:lnTo>
                  <a:lnTo>
                    <a:pt x="51350" y="18072"/>
                  </a:lnTo>
                  <a:lnTo>
                    <a:pt x="53358" y="30982"/>
                  </a:lnTo>
                  <a:lnTo>
                    <a:pt x="55366" y="18359"/>
                  </a:lnTo>
                  <a:lnTo>
                    <a:pt x="56801" y="28974"/>
                  </a:lnTo>
                  <a:lnTo>
                    <a:pt x="58809" y="20081"/>
                  </a:lnTo>
                  <a:lnTo>
                    <a:pt x="61390" y="28687"/>
                  </a:lnTo>
                  <a:lnTo>
                    <a:pt x="62825" y="20941"/>
                  </a:lnTo>
                  <a:lnTo>
                    <a:pt x="65407" y="30408"/>
                  </a:lnTo>
                  <a:lnTo>
                    <a:pt x="67702" y="20941"/>
                  </a:lnTo>
                  <a:lnTo>
                    <a:pt x="69997" y="30408"/>
                  </a:lnTo>
                  <a:lnTo>
                    <a:pt x="71431" y="21515"/>
                  </a:lnTo>
                  <a:lnTo>
                    <a:pt x="72005" y="30408"/>
                  </a:lnTo>
                  <a:lnTo>
                    <a:pt x="75160" y="24957"/>
                  </a:lnTo>
                </a:path>
              </a:pathLst>
            </a:custGeom>
            <a:noFill/>
            <a:ln w="9525" cap="flat" cmpd="sng">
              <a:solidFill>
                <a:srgbClr val="FF0000"/>
              </a:solidFill>
              <a:prstDash val="solid"/>
              <a:round/>
              <a:headEnd type="none" w="med" len="med"/>
              <a:tailEnd type="triangle" w="med" len="med"/>
            </a:ln>
          </p:spPr>
        </p:sp>
      </p:grpSp>
      <p:sp>
        <p:nvSpPr>
          <p:cNvPr id="24" name="Google Shape;310;p32">
            <a:extLst>
              <a:ext uri="{FF2B5EF4-FFF2-40B4-BE49-F238E27FC236}">
                <a16:creationId xmlns:a16="http://schemas.microsoft.com/office/drawing/2014/main" id="{B29B261F-4419-F74B-ABA3-06993547FF07}"/>
              </a:ext>
            </a:extLst>
          </p:cNvPr>
          <p:cNvSpPr/>
          <p:nvPr/>
        </p:nvSpPr>
        <p:spPr>
          <a:xfrm>
            <a:off x="9625856" y="2414322"/>
            <a:ext cx="243537" cy="24353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endParaRPr sz="2487" b="0"/>
          </a:p>
        </p:txBody>
      </p:sp>
      <p:sp>
        <p:nvSpPr>
          <p:cNvPr id="3" name="TextBox 2">
            <a:extLst>
              <a:ext uri="{FF2B5EF4-FFF2-40B4-BE49-F238E27FC236}">
                <a16:creationId xmlns:a16="http://schemas.microsoft.com/office/drawing/2014/main" id="{D55D040E-BFED-464F-B36E-61BEA25409A9}"/>
              </a:ext>
            </a:extLst>
          </p:cNvPr>
          <p:cNvSpPr txBox="1"/>
          <p:nvPr/>
        </p:nvSpPr>
        <p:spPr>
          <a:xfrm>
            <a:off x="10419031" y="6550223"/>
            <a:ext cx="1717137" cy="307777"/>
          </a:xfrm>
          <a:prstGeom prst="rect">
            <a:avLst/>
          </a:prstGeom>
          <a:noFill/>
        </p:spPr>
        <p:txBody>
          <a:bodyPr wrap="none" rtlCol="0">
            <a:spAutoFit/>
          </a:bodyPr>
          <a:lstStyle/>
          <a:p>
            <a:r>
              <a:rPr lang="en-US" sz="1400" b="0" dirty="0"/>
              <a:t>Source: </a:t>
            </a:r>
            <a:r>
              <a:rPr lang="en-US" sz="1400" b="0" dirty="0">
                <a:hlinkClick r:id="rId4"/>
              </a:rPr>
              <a:t>J. Johnson</a:t>
            </a:r>
            <a:endParaRPr lang="en-US" sz="1400" b="0" dirty="0"/>
          </a:p>
        </p:txBody>
      </p:sp>
    </p:spTree>
    <p:extLst>
      <p:ext uri="{BB962C8B-B14F-4D97-AF65-F5344CB8AC3E}">
        <p14:creationId xmlns:p14="http://schemas.microsoft.com/office/powerpoint/2010/main" val="350744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9" grpId="0" animBg="1"/>
      <p:bldP spid="12" grpId="0"/>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608410" y="178043"/>
            <a:ext cx="11202590" cy="131762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050" name="Title 1"/>
          <p:cNvSpPr txBox="1">
            <a:spLocks/>
          </p:cNvSpPr>
          <p:nvPr/>
        </p:nvSpPr>
        <p:spPr bwMode="auto">
          <a:xfrm>
            <a:off x="608410" y="0"/>
            <a:ext cx="10972800" cy="1470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0" tIns="45715" rIns="91430" bIns="45715" anchor="ct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4000" b="0" dirty="0">
                <a:latin typeface="+mn-lt"/>
              </a:rPr>
              <a:t>Neural network training: The basics and beyond</a:t>
            </a:r>
          </a:p>
        </p:txBody>
      </p:sp>
      <p:pic>
        <p:nvPicPr>
          <p:cNvPr id="4" name="Picture 3">
            <a:extLst>
              <a:ext uri="{FF2B5EF4-FFF2-40B4-BE49-F238E27FC236}">
                <a16:creationId xmlns:a16="http://schemas.microsoft.com/office/drawing/2014/main" id="{3751D445-4ED4-7F41-8C2C-1B5C7F799F92}"/>
              </a:ext>
            </a:extLst>
          </p:cNvPr>
          <p:cNvPicPr>
            <a:picLocks noChangeAspect="1"/>
          </p:cNvPicPr>
          <p:nvPr/>
        </p:nvPicPr>
        <p:blipFill>
          <a:blip r:embed="rId2"/>
          <a:stretch>
            <a:fillRect/>
          </a:stretch>
        </p:blipFill>
        <p:spPr>
          <a:xfrm>
            <a:off x="4191000" y="1295400"/>
            <a:ext cx="4040980" cy="5387974"/>
          </a:xfrm>
          <a:prstGeom prst="rect">
            <a:avLst/>
          </a:prstGeom>
        </p:spPr>
      </p:pic>
    </p:spTree>
    <p:extLst>
      <p:ext uri="{BB962C8B-B14F-4D97-AF65-F5344CB8AC3E}">
        <p14:creationId xmlns:p14="http://schemas.microsoft.com/office/powerpoint/2010/main" val="3756408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46D79F8-FE9A-C94D-AE64-54764B8232AC}"/>
              </a:ext>
            </a:extLst>
          </p:cNvPr>
          <p:cNvSpPr>
            <a:spLocks noGrp="1"/>
          </p:cNvSpPr>
          <p:nvPr>
            <p:ph idx="1"/>
          </p:nvPr>
        </p:nvSpPr>
        <p:spPr/>
        <p:txBody>
          <a:bodyPr/>
          <a:lstStyle/>
          <a:p>
            <a:pPr marL="457200" indent="-457200">
              <a:buFont typeface="Arial" panose="020B0604020202020204" pitchFamily="34" charset="0"/>
              <a:buChar char="•"/>
            </a:pPr>
            <a:r>
              <a:rPr lang="en-US" dirty="0"/>
              <a:t>Goal: move faster in directions with consistent gradient, avoid oscillating in directions with large but inconsistent gradients</a:t>
            </a:r>
          </a:p>
          <a:p>
            <a:pPr marL="457200" indent="-45720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A1E0B6F0-AB07-6246-A530-EF59EDF82D47}"/>
              </a:ext>
            </a:extLst>
          </p:cNvPr>
          <p:cNvSpPr>
            <a:spLocks noGrp="1"/>
          </p:cNvSpPr>
          <p:nvPr>
            <p:ph type="title"/>
          </p:nvPr>
        </p:nvSpPr>
        <p:spPr/>
        <p:txBody>
          <a:bodyPr/>
          <a:lstStyle/>
          <a:p>
            <a:r>
              <a:rPr lang="en-US" dirty="0"/>
              <a:t>SGD with momentum</a:t>
            </a:r>
          </a:p>
        </p:txBody>
      </p:sp>
      <p:pic>
        <p:nvPicPr>
          <p:cNvPr id="9" name="Picture 8">
            <a:extLst>
              <a:ext uri="{FF2B5EF4-FFF2-40B4-BE49-F238E27FC236}">
                <a16:creationId xmlns:a16="http://schemas.microsoft.com/office/drawing/2014/main" id="{DB7FED62-E21F-4740-A42A-E0403A962BF5}"/>
              </a:ext>
            </a:extLst>
          </p:cNvPr>
          <p:cNvPicPr>
            <a:picLocks noChangeAspect="1"/>
          </p:cNvPicPr>
          <p:nvPr/>
        </p:nvPicPr>
        <p:blipFill>
          <a:blip r:embed="rId3"/>
          <a:stretch>
            <a:fillRect/>
          </a:stretch>
        </p:blipFill>
        <p:spPr>
          <a:xfrm>
            <a:off x="1371600" y="2438399"/>
            <a:ext cx="4399017" cy="1866900"/>
          </a:xfrm>
          <a:prstGeom prst="rect">
            <a:avLst/>
          </a:prstGeom>
        </p:spPr>
      </p:pic>
      <p:sp>
        <p:nvSpPr>
          <p:cNvPr id="10" name="TextBox 9">
            <a:extLst>
              <a:ext uri="{FF2B5EF4-FFF2-40B4-BE49-F238E27FC236}">
                <a16:creationId xmlns:a16="http://schemas.microsoft.com/office/drawing/2014/main" id="{9AEA3A18-FBD9-7E4A-9CA7-03FD1E040FEC}"/>
              </a:ext>
            </a:extLst>
          </p:cNvPr>
          <p:cNvSpPr txBox="1"/>
          <p:nvPr/>
        </p:nvSpPr>
        <p:spPr>
          <a:xfrm>
            <a:off x="2309213" y="1981200"/>
            <a:ext cx="2270173" cy="461665"/>
          </a:xfrm>
          <a:prstGeom prst="rect">
            <a:avLst/>
          </a:prstGeom>
          <a:noFill/>
        </p:spPr>
        <p:txBody>
          <a:bodyPr wrap="none" rtlCol="0">
            <a:spAutoFit/>
          </a:bodyPr>
          <a:lstStyle/>
          <a:p>
            <a:r>
              <a:rPr lang="en-US" dirty="0"/>
              <a:t>Standard SGD</a:t>
            </a:r>
          </a:p>
        </p:txBody>
      </p:sp>
      <p:pic>
        <p:nvPicPr>
          <p:cNvPr id="11" name="Picture 10">
            <a:extLst>
              <a:ext uri="{FF2B5EF4-FFF2-40B4-BE49-F238E27FC236}">
                <a16:creationId xmlns:a16="http://schemas.microsoft.com/office/drawing/2014/main" id="{17A687BB-1A70-2345-9CBF-C12C250D37F7}"/>
              </a:ext>
            </a:extLst>
          </p:cNvPr>
          <p:cNvPicPr>
            <a:picLocks noChangeAspect="1"/>
          </p:cNvPicPr>
          <p:nvPr/>
        </p:nvPicPr>
        <p:blipFill>
          <a:blip r:embed="rId4"/>
          <a:stretch>
            <a:fillRect/>
          </a:stretch>
        </p:blipFill>
        <p:spPr>
          <a:xfrm>
            <a:off x="1371600" y="4850368"/>
            <a:ext cx="4371524" cy="1855232"/>
          </a:xfrm>
          <a:prstGeom prst="rect">
            <a:avLst/>
          </a:prstGeom>
        </p:spPr>
      </p:pic>
      <p:sp>
        <p:nvSpPr>
          <p:cNvPr id="12" name="TextBox 11">
            <a:extLst>
              <a:ext uri="{FF2B5EF4-FFF2-40B4-BE49-F238E27FC236}">
                <a16:creationId xmlns:a16="http://schemas.microsoft.com/office/drawing/2014/main" id="{D8121966-73F5-9C41-90BD-A751F60B81CE}"/>
              </a:ext>
            </a:extLst>
          </p:cNvPr>
          <p:cNvSpPr txBox="1"/>
          <p:nvPr/>
        </p:nvSpPr>
        <p:spPr>
          <a:xfrm>
            <a:off x="1816595" y="4419600"/>
            <a:ext cx="3294492" cy="461665"/>
          </a:xfrm>
          <a:prstGeom prst="rect">
            <a:avLst/>
          </a:prstGeom>
          <a:noFill/>
        </p:spPr>
        <p:txBody>
          <a:bodyPr wrap="none" rtlCol="0">
            <a:spAutoFit/>
          </a:bodyPr>
          <a:lstStyle/>
          <a:p>
            <a:r>
              <a:rPr lang="en-US" dirty="0"/>
              <a:t>SGD with momentum</a:t>
            </a:r>
          </a:p>
        </p:txBody>
      </p:sp>
      <p:pic>
        <p:nvPicPr>
          <p:cNvPr id="13" name="Picture 12">
            <a:extLst>
              <a:ext uri="{FF2B5EF4-FFF2-40B4-BE49-F238E27FC236}">
                <a16:creationId xmlns:a16="http://schemas.microsoft.com/office/drawing/2014/main" id="{F7F48262-8831-944D-AE3C-7CB15915BF34}"/>
              </a:ext>
            </a:extLst>
          </p:cNvPr>
          <p:cNvPicPr>
            <a:picLocks noChangeAspect="1"/>
          </p:cNvPicPr>
          <p:nvPr/>
        </p:nvPicPr>
        <p:blipFill>
          <a:blip r:embed="rId5"/>
          <a:stretch>
            <a:fillRect/>
          </a:stretch>
        </p:blipFill>
        <p:spPr>
          <a:xfrm>
            <a:off x="7165430" y="2007631"/>
            <a:ext cx="3491829" cy="2296391"/>
          </a:xfrm>
          <a:prstGeom prst="rect">
            <a:avLst/>
          </a:prstGeom>
        </p:spPr>
      </p:pic>
      <p:pic>
        <p:nvPicPr>
          <p:cNvPr id="4" name="Picture 3">
            <a:extLst>
              <a:ext uri="{FF2B5EF4-FFF2-40B4-BE49-F238E27FC236}">
                <a16:creationId xmlns:a16="http://schemas.microsoft.com/office/drawing/2014/main" id="{AA2A02C7-A57E-4229-8358-39B904608940}"/>
              </a:ext>
            </a:extLst>
          </p:cNvPr>
          <p:cNvPicPr>
            <a:picLocks noChangeAspect="1"/>
          </p:cNvPicPr>
          <p:nvPr/>
        </p:nvPicPr>
        <p:blipFill>
          <a:blip r:embed="rId6"/>
          <a:stretch>
            <a:fillRect/>
          </a:stretch>
        </p:blipFill>
        <p:spPr>
          <a:xfrm>
            <a:off x="6324600" y="4724400"/>
            <a:ext cx="5280303" cy="1752601"/>
          </a:xfrm>
          <a:prstGeom prst="rect">
            <a:avLst/>
          </a:prstGeom>
        </p:spPr>
      </p:pic>
    </p:spTree>
    <p:extLst>
      <p:ext uri="{BB962C8B-B14F-4D97-AF65-F5344CB8AC3E}">
        <p14:creationId xmlns:p14="http://schemas.microsoft.com/office/powerpoint/2010/main" val="204265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0B6F0-AB07-6246-A530-EF59EDF82D47}"/>
              </a:ext>
            </a:extLst>
          </p:cNvPr>
          <p:cNvSpPr>
            <a:spLocks noGrp="1"/>
          </p:cNvSpPr>
          <p:nvPr>
            <p:ph type="title"/>
          </p:nvPr>
        </p:nvSpPr>
        <p:spPr/>
        <p:txBody>
          <a:bodyPr/>
          <a:lstStyle/>
          <a:p>
            <a:r>
              <a:rPr lang="en-US" dirty="0"/>
              <a:t>SGD with momentum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05ACE1-DC09-D64C-BCE6-8FDF30AE4A8F}"/>
                  </a:ext>
                </a:extLst>
              </p:cNvPr>
              <p:cNvSpPr>
                <a:spLocks noGrp="1"/>
              </p:cNvSpPr>
              <p:nvPr>
                <p:ph idx="1"/>
              </p:nvPr>
            </p:nvSpPr>
            <p:spPr/>
            <p:txBody>
              <a:bodyPr/>
              <a:lstStyle/>
              <a:p>
                <a:pPr marL="457200" indent="-457200">
                  <a:buFont typeface="Arial" panose="020B0604020202020204" pitchFamily="34" charset="0"/>
                  <a:buChar char="•"/>
                </a:pPr>
                <a:r>
                  <a:rPr lang="en-US" b="0" dirty="0"/>
                  <a:t>Introduce a “momentum” variable </a:t>
                </a:r>
                <a14:m>
                  <m:oMath xmlns:m="http://schemas.openxmlformats.org/officeDocument/2006/math">
                    <m:r>
                      <a:rPr lang="en-US" b="0" i="1" smtClean="0">
                        <a:solidFill>
                          <a:srgbClr val="9900CC"/>
                        </a:solidFill>
                        <a:latin typeface="Cambria Math" panose="02040503050406030204" pitchFamily="18" charset="0"/>
                        <a:ea typeface="Cambria Math" panose="02040503050406030204" pitchFamily="18" charset="0"/>
                      </a:rPr>
                      <m:t>𝑚</m:t>
                    </m:r>
                  </m:oMath>
                </a14:m>
                <a:r>
                  <a:rPr lang="en-US" b="0" dirty="0"/>
                  <a:t> and associated “friction” coefficient </a:t>
                </a:r>
                <a14:m>
                  <m:oMath xmlns:m="http://schemas.openxmlformats.org/officeDocument/2006/math">
                    <m:r>
                      <a:rPr lang="el-GR" b="0" i="1" smtClean="0">
                        <a:solidFill>
                          <a:srgbClr val="9900CC"/>
                        </a:solidFill>
                        <a:latin typeface="Cambria Math" panose="02040503050406030204" pitchFamily="18" charset="0"/>
                        <a:ea typeface="Cambria Math" panose="02040503050406030204" pitchFamily="18" charset="0"/>
                      </a:rPr>
                      <m:t>𝛽</m:t>
                    </m:r>
                  </m:oMath>
                </a14:m>
                <a:r>
                  <a:rPr lang="en-US" b="0" dirty="0"/>
                  <a:t>:</a:t>
                </a:r>
              </a:p>
              <a:p>
                <a:pPr/>
                <a14:m>
                  <m:oMathPara xmlns:m="http://schemas.openxmlformats.org/officeDocument/2006/math">
                    <m:oMathParaPr>
                      <m:jc m:val="centerGroup"/>
                    </m:oMathParaPr>
                    <m:oMath xmlns:m="http://schemas.openxmlformats.org/officeDocument/2006/math">
                      <m:r>
                        <a:rPr lang="en-US" b="0" i="1" smtClean="0">
                          <a:solidFill>
                            <a:srgbClr val="9900CC"/>
                          </a:solidFill>
                          <a:latin typeface="Cambria Math" panose="02040503050406030204" pitchFamily="18" charset="0"/>
                          <a:ea typeface="Cambria Math" panose="02040503050406030204" pitchFamily="18" charset="0"/>
                        </a:rPr>
                        <m:t>𝑚</m:t>
                      </m:r>
                      <m:r>
                        <a:rPr lang="en-US" b="0" i="1" smtClean="0">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𝛽</m:t>
                      </m:r>
                      <m:r>
                        <a:rPr lang="en-US" b="0" i="1" smtClean="0">
                          <a:solidFill>
                            <a:srgbClr val="9900CC"/>
                          </a:solidFill>
                          <a:latin typeface="Cambria Math" panose="02040503050406030204" pitchFamily="18" charset="0"/>
                          <a:ea typeface="Cambria Math" panose="02040503050406030204" pitchFamily="18" charset="0"/>
                        </a:rPr>
                        <m:t>𝑚</m:t>
                      </m:r>
                      <m:r>
                        <a:rPr lang="en-US" b="0" i="1" smtClean="0">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𝜂</m:t>
                      </m:r>
                      <m:r>
                        <m:rPr>
                          <m:sty m:val="p"/>
                        </m:rPr>
                        <a:rPr lang="en-US" b="0" i="1" smtClean="0">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𝐿</m:t>
                      </m:r>
                    </m:oMath>
                  </m:oMathPara>
                </a14:m>
                <a:endParaRPr lang="en-US" b="0" dirty="0">
                  <a:solidFill>
                    <a:srgbClr val="9900CC"/>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solidFill>
                            <a:srgbClr val="9900CC"/>
                          </a:solidFill>
                          <a:latin typeface="Cambria Math" panose="02040503050406030204" pitchFamily="18" charset="0"/>
                          <a:ea typeface="Cambria Math" panose="02040503050406030204" pitchFamily="18" charset="0"/>
                        </a:rPr>
                        <m:t>𝑤</m:t>
                      </m:r>
                      <m:r>
                        <a:rPr lang="en-US" b="0" i="1" smtClean="0">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𝑤</m:t>
                      </m:r>
                      <m:r>
                        <a:rPr lang="en-US" b="0" i="1" smtClean="0">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𝑚</m:t>
                      </m:r>
                    </m:oMath>
                  </m:oMathPara>
                </a14:m>
                <a:endParaRPr lang="en-US" b="0" dirty="0">
                  <a:solidFill>
                    <a:srgbClr val="9900CC"/>
                  </a:solidFill>
                  <a:ea typeface="Cambria Math" panose="02040503050406030204" pitchFamily="18" charset="0"/>
                </a:endParaRPr>
              </a:p>
              <a:p>
                <a:pPr marL="857250" lvl="1" indent="-457200">
                  <a:buFont typeface="Arial" panose="020B0604020202020204" pitchFamily="34" charset="0"/>
                  <a:buChar char="•"/>
                </a:pPr>
                <a:r>
                  <a:rPr lang="en-US" sz="2400" dirty="0">
                    <a:ea typeface="Cambria Math" panose="02040503050406030204" pitchFamily="18" charset="0"/>
                  </a:rPr>
                  <a:t>Typically start with </a:t>
                </a:r>
                <a14:m>
                  <m:oMath xmlns:m="http://schemas.openxmlformats.org/officeDocument/2006/math">
                    <m:r>
                      <a:rPr lang="el-GR" sz="2400" i="1">
                        <a:solidFill>
                          <a:srgbClr val="9900CC"/>
                        </a:solidFill>
                        <a:latin typeface="Cambria Math" panose="02040503050406030204" pitchFamily="18" charset="0"/>
                        <a:ea typeface="Cambria Math" panose="02040503050406030204" pitchFamily="18" charset="0"/>
                      </a:rPr>
                      <m:t>𝛽</m:t>
                    </m:r>
                    <m:r>
                      <a:rPr lang="en-US" sz="2400" i="1">
                        <a:solidFill>
                          <a:srgbClr val="9900CC"/>
                        </a:solidFill>
                        <a:latin typeface="Cambria Math" panose="02040503050406030204" pitchFamily="18" charset="0"/>
                        <a:ea typeface="Cambria Math" panose="02040503050406030204" pitchFamily="18" charset="0"/>
                      </a:rPr>
                      <m:t>=0.5</m:t>
                    </m:r>
                  </m:oMath>
                </a14:m>
                <a:r>
                  <a:rPr lang="en-US" sz="2400" dirty="0">
                    <a:ea typeface="Cambria Math" panose="02040503050406030204" pitchFamily="18" charset="0"/>
                  </a:rPr>
                  <a:t>, gradually increase over time</a:t>
                </a:r>
              </a:p>
            </p:txBody>
          </p:sp>
        </mc:Choice>
        <mc:Fallback xmlns="">
          <p:sp>
            <p:nvSpPr>
              <p:cNvPr id="3" name="Content Placeholder 2">
                <a:extLst>
                  <a:ext uri="{FF2B5EF4-FFF2-40B4-BE49-F238E27FC236}">
                    <a16:creationId xmlns:a16="http://schemas.microsoft.com/office/drawing/2014/main" id="{D105ACE1-DC09-D64C-BCE6-8FDF30AE4A8F}"/>
                  </a:ext>
                </a:extLst>
              </p:cNvPr>
              <p:cNvSpPr>
                <a:spLocks noGrp="1" noRot="1" noChangeAspect="1" noMove="1" noResize="1" noEditPoints="1" noAdjustHandles="1" noChangeArrowheads="1" noChangeShapeType="1" noTextEdit="1"/>
              </p:cNvSpPr>
              <p:nvPr>
                <p:ph idx="1"/>
              </p:nvPr>
            </p:nvSpPr>
            <p:spPr>
              <a:blipFill>
                <a:blip r:embed="rId3"/>
                <a:stretch>
                  <a:fillRect l="-1103" t="-1449" r="-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5884355-61E2-E844-97B5-1D753BD4D38F}"/>
                  </a:ext>
                </a:extLst>
              </p:cNvPr>
              <p:cNvSpPr/>
              <p:nvPr/>
            </p:nvSpPr>
            <p:spPr>
              <a:xfrm>
                <a:off x="4591923" y="5791201"/>
                <a:ext cx="50629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a:solidFill>
                            <a:srgbClr val="9900CC"/>
                          </a:solidFill>
                          <a:latin typeface="Cambria Math" panose="02040503050406030204" pitchFamily="18" charset="0"/>
                          <a:ea typeface="Cambria Math" panose="02040503050406030204" pitchFamily="18" charset="0"/>
                        </a:rPr>
                        <m:t>𝑤</m:t>
                      </m:r>
                    </m:oMath>
                  </m:oMathPara>
                </a14:m>
                <a:endParaRPr lang="en-US" dirty="0"/>
              </a:p>
            </p:txBody>
          </p:sp>
        </mc:Choice>
        <mc:Fallback xmlns="">
          <p:sp>
            <p:nvSpPr>
              <p:cNvPr id="5" name="Rectangle 4">
                <a:extLst>
                  <a:ext uri="{FF2B5EF4-FFF2-40B4-BE49-F238E27FC236}">
                    <a16:creationId xmlns:a16="http://schemas.microsoft.com/office/drawing/2014/main" id="{C5884355-61E2-E844-97B5-1D753BD4D38F}"/>
                  </a:ext>
                </a:extLst>
              </p:cNvPr>
              <p:cNvSpPr>
                <a:spLocks noRot="1" noChangeAspect="1" noMove="1" noResize="1" noEditPoints="1" noAdjustHandles="1" noChangeArrowheads="1" noChangeShapeType="1" noTextEdit="1"/>
              </p:cNvSpPr>
              <p:nvPr/>
            </p:nvSpPr>
            <p:spPr>
              <a:xfrm>
                <a:off x="4591923" y="5791201"/>
                <a:ext cx="506292"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010DA7C-DA58-CB44-897E-C9EFB3B7C984}"/>
                  </a:ext>
                </a:extLst>
              </p:cNvPr>
              <p:cNvSpPr/>
              <p:nvPr/>
            </p:nvSpPr>
            <p:spPr>
              <a:xfrm>
                <a:off x="5736542" y="3757379"/>
                <a:ext cx="7189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a:solidFill>
                            <a:srgbClr val="9900CC"/>
                          </a:solidFill>
                          <a:latin typeface="Cambria Math" panose="02040503050406030204" pitchFamily="18" charset="0"/>
                          <a:ea typeface="Cambria Math" panose="02040503050406030204" pitchFamily="18" charset="0"/>
                        </a:rPr>
                        <m:t>𝛽</m:t>
                      </m:r>
                      <m:r>
                        <a:rPr lang="en-US" b="0" i="1">
                          <a:solidFill>
                            <a:srgbClr val="9900CC"/>
                          </a:solidFill>
                          <a:latin typeface="Cambria Math" panose="02040503050406030204" pitchFamily="18" charset="0"/>
                          <a:ea typeface="Cambria Math" panose="02040503050406030204" pitchFamily="18" charset="0"/>
                        </a:rPr>
                        <m:t>𝑚</m:t>
                      </m:r>
                    </m:oMath>
                  </m:oMathPara>
                </a14:m>
                <a:endParaRPr lang="en-US" dirty="0"/>
              </a:p>
            </p:txBody>
          </p:sp>
        </mc:Choice>
        <mc:Fallback xmlns="">
          <p:sp>
            <p:nvSpPr>
              <p:cNvPr id="6" name="Rectangle 5">
                <a:extLst>
                  <a:ext uri="{FF2B5EF4-FFF2-40B4-BE49-F238E27FC236}">
                    <a16:creationId xmlns:a16="http://schemas.microsoft.com/office/drawing/2014/main" id="{5010DA7C-DA58-CB44-897E-C9EFB3B7C984}"/>
                  </a:ext>
                </a:extLst>
              </p:cNvPr>
              <p:cNvSpPr>
                <a:spLocks noRot="1" noChangeAspect="1" noMove="1" noResize="1" noEditPoints="1" noAdjustHandles="1" noChangeArrowheads="1" noChangeShapeType="1" noTextEdit="1"/>
              </p:cNvSpPr>
              <p:nvPr/>
            </p:nvSpPr>
            <p:spPr>
              <a:xfrm>
                <a:off x="5736542" y="3757379"/>
                <a:ext cx="718915" cy="461665"/>
              </a:xfrm>
              <a:prstGeom prst="rect">
                <a:avLst/>
              </a:prstGeom>
              <a:blipFill>
                <a:blip r:embed="rId6"/>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50DB8F3-934F-4A45-8991-A666A4379041}"/>
                  </a:ext>
                </a:extLst>
              </p:cNvPr>
              <p:cNvSpPr/>
              <p:nvPr/>
            </p:nvSpPr>
            <p:spPr>
              <a:xfrm>
                <a:off x="7240349" y="5791618"/>
                <a:ext cx="102233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a:solidFill>
                            <a:srgbClr val="9900CC"/>
                          </a:solidFill>
                          <a:latin typeface="Cambria Math" panose="02040503050406030204" pitchFamily="18" charset="0"/>
                          <a:ea typeface="Cambria Math" panose="02040503050406030204" pitchFamily="18" charset="0"/>
                        </a:rPr>
                        <m:t>−</m:t>
                      </m:r>
                      <m:r>
                        <a:rPr lang="en-US" b="0" i="1">
                          <a:solidFill>
                            <a:srgbClr val="9900CC"/>
                          </a:solidFill>
                          <a:latin typeface="Cambria Math" panose="02040503050406030204" pitchFamily="18" charset="0"/>
                          <a:ea typeface="Cambria Math" panose="02040503050406030204" pitchFamily="18" charset="0"/>
                        </a:rPr>
                        <m:t>𝜂</m:t>
                      </m:r>
                      <m:r>
                        <m:rPr>
                          <m:sty m:val="p"/>
                        </m:rPr>
                        <a:rPr lang="en-US" b="0" i="1">
                          <a:solidFill>
                            <a:srgbClr val="9900CC"/>
                          </a:solidFill>
                          <a:latin typeface="Cambria Math" panose="02040503050406030204" pitchFamily="18" charset="0"/>
                          <a:ea typeface="Cambria Math" panose="02040503050406030204" pitchFamily="18" charset="0"/>
                        </a:rPr>
                        <m:t>∇</m:t>
                      </m:r>
                      <m:r>
                        <a:rPr lang="en-US" b="0" i="1">
                          <a:solidFill>
                            <a:srgbClr val="9900CC"/>
                          </a:solidFill>
                          <a:latin typeface="Cambria Math" panose="02040503050406030204" pitchFamily="18" charset="0"/>
                          <a:ea typeface="Cambria Math" panose="02040503050406030204" pitchFamily="18" charset="0"/>
                        </a:rPr>
                        <m:t>𝐿</m:t>
                      </m:r>
                    </m:oMath>
                  </m:oMathPara>
                </a14:m>
                <a:endParaRPr lang="en-US" b="0" dirty="0">
                  <a:solidFill>
                    <a:srgbClr val="9900CC"/>
                  </a:solidFill>
                  <a:ea typeface="Cambria Math" panose="02040503050406030204" pitchFamily="18" charset="0"/>
                </a:endParaRPr>
              </a:p>
            </p:txBody>
          </p:sp>
        </mc:Choice>
        <mc:Fallback xmlns="">
          <p:sp>
            <p:nvSpPr>
              <p:cNvPr id="7" name="Rectangle 6">
                <a:extLst>
                  <a:ext uri="{FF2B5EF4-FFF2-40B4-BE49-F238E27FC236}">
                    <a16:creationId xmlns:a16="http://schemas.microsoft.com/office/drawing/2014/main" id="{B50DB8F3-934F-4A45-8991-A666A4379041}"/>
                  </a:ext>
                </a:extLst>
              </p:cNvPr>
              <p:cNvSpPr>
                <a:spLocks noRot="1" noChangeAspect="1" noMove="1" noResize="1" noEditPoints="1" noAdjustHandles="1" noChangeArrowheads="1" noChangeShapeType="1" noTextEdit="1"/>
              </p:cNvSpPr>
              <p:nvPr/>
            </p:nvSpPr>
            <p:spPr>
              <a:xfrm>
                <a:off x="7240349" y="5791618"/>
                <a:ext cx="1022331" cy="461665"/>
              </a:xfrm>
              <a:prstGeom prst="rect">
                <a:avLst/>
              </a:prstGeom>
              <a:blipFill>
                <a:blip r:embed="rId7"/>
                <a:stretch>
                  <a:fillRect b="-833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B78ED3-C62D-9A45-8BAE-9938534E8D08}"/>
              </a:ext>
            </a:extLst>
          </p:cNvPr>
          <p:cNvSpPr txBox="1"/>
          <p:nvPr/>
        </p:nvSpPr>
        <p:spPr>
          <a:xfrm>
            <a:off x="10287000" y="6408061"/>
            <a:ext cx="1582484" cy="369332"/>
          </a:xfrm>
          <a:prstGeom prst="rect">
            <a:avLst/>
          </a:prstGeom>
          <a:noFill/>
        </p:spPr>
        <p:txBody>
          <a:bodyPr wrap="none" rtlCol="0">
            <a:spAutoFit/>
          </a:bodyPr>
          <a:lstStyle/>
          <a:p>
            <a:r>
              <a:rPr lang="en-US" sz="1800" b="0" dirty="0">
                <a:hlinkClick r:id="rId8"/>
              </a:rPr>
              <a:t>Image source</a:t>
            </a:r>
            <a:endParaRPr lang="en-US" sz="1800" b="0" dirty="0"/>
          </a:p>
        </p:txBody>
      </p:sp>
      <p:sp>
        <p:nvSpPr>
          <p:cNvPr id="9" name="Google Shape;335;p33">
            <a:extLst>
              <a:ext uri="{FF2B5EF4-FFF2-40B4-BE49-F238E27FC236}">
                <a16:creationId xmlns:a16="http://schemas.microsoft.com/office/drawing/2014/main" id="{906DDFA5-F952-6541-BF20-06024C903486}"/>
              </a:ext>
            </a:extLst>
          </p:cNvPr>
          <p:cNvSpPr/>
          <p:nvPr/>
        </p:nvSpPr>
        <p:spPr>
          <a:xfrm>
            <a:off x="5069977" y="5917835"/>
            <a:ext cx="227141" cy="227141"/>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10" name="Google Shape;336;p33">
            <a:extLst>
              <a:ext uri="{FF2B5EF4-FFF2-40B4-BE49-F238E27FC236}">
                <a16:creationId xmlns:a16="http://schemas.microsoft.com/office/drawing/2014/main" id="{1422A9BD-B6CF-724A-91A1-520C70900333}"/>
              </a:ext>
            </a:extLst>
          </p:cNvPr>
          <p:cNvCxnSpPr/>
          <p:nvPr/>
        </p:nvCxnSpPr>
        <p:spPr>
          <a:xfrm>
            <a:off x="5297118" y="6031405"/>
            <a:ext cx="1764340" cy="0"/>
          </a:xfrm>
          <a:prstGeom prst="straightConnector1">
            <a:avLst/>
          </a:prstGeom>
          <a:noFill/>
          <a:ln w="19050" cap="flat" cmpd="sng">
            <a:solidFill>
              <a:srgbClr val="FF0000"/>
            </a:solidFill>
            <a:prstDash val="solid"/>
            <a:round/>
            <a:headEnd type="none" w="med" len="med"/>
            <a:tailEnd type="triangle" w="med" len="med"/>
          </a:ln>
        </p:spPr>
      </p:cxnSp>
      <p:sp>
        <p:nvSpPr>
          <p:cNvPr id="11" name="Google Shape;337;p33">
            <a:extLst>
              <a:ext uri="{FF2B5EF4-FFF2-40B4-BE49-F238E27FC236}">
                <a16:creationId xmlns:a16="http://schemas.microsoft.com/office/drawing/2014/main" id="{513F31CF-F286-FE4A-993C-AB48B399480F}"/>
              </a:ext>
            </a:extLst>
          </p:cNvPr>
          <p:cNvSpPr txBox="1"/>
          <p:nvPr/>
        </p:nvSpPr>
        <p:spPr>
          <a:xfrm>
            <a:off x="5383114" y="6017832"/>
            <a:ext cx="2397727" cy="457481"/>
          </a:xfrm>
          <a:prstGeom prst="rect">
            <a:avLst/>
          </a:prstGeom>
          <a:noFill/>
          <a:ln>
            <a:noFill/>
          </a:ln>
        </p:spPr>
        <p:txBody>
          <a:bodyPr spcFirstLastPara="1" wrap="square" lIns="121868" tIns="121868" rIns="121868" bIns="121868" anchor="t" anchorCtr="0">
            <a:noAutofit/>
          </a:bodyPr>
          <a:lstStyle/>
          <a:p>
            <a:r>
              <a:rPr lang="en-US" sz="1800" b="0" dirty="0">
                <a:solidFill>
                  <a:srgbClr val="FF0000"/>
                </a:solidFill>
              </a:rPr>
              <a:t>g</a:t>
            </a:r>
            <a:r>
              <a:rPr lang="en" sz="1800" b="0" dirty="0" err="1">
                <a:solidFill>
                  <a:srgbClr val="FF0000"/>
                </a:solidFill>
              </a:rPr>
              <a:t>radient</a:t>
            </a:r>
            <a:r>
              <a:rPr lang="en" sz="1800" b="0" dirty="0">
                <a:solidFill>
                  <a:srgbClr val="FF0000"/>
                </a:solidFill>
              </a:rPr>
              <a:t> step</a:t>
            </a:r>
            <a:endParaRPr sz="1800" b="0" dirty="0">
              <a:solidFill>
                <a:srgbClr val="FF0000"/>
              </a:solidFill>
            </a:endParaRPr>
          </a:p>
        </p:txBody>
      </p:sp>
      <p:cxnSp>
        <p:nvCxnSpPr>
          <p:cNvPr id="12" name="Google Shape;338;p33">
            <a:extLst>
              <a:ext uri="{FF2B5EF4-FFF2-40B4-BE49-F238E27FC236}">
                <a16:creationId xmlns:a16="http://schemas.microsoft.com/office/drawing/2014/main" id="{D969E156-83B5-D24B-B23A-1F04146958BE}"/>
              </a:ext>
            </a:extLst>
          </p:cNvPr>
          <p:cNvCxnSpPr/>
          <p:nvPr/>
        </p:nvCxnSpPr>
        <p:spPr>
          <a:xfrm rot="10800000" flipH="1">
            <a:off x="5183547" y="4353043"/>
            <a:ext cx="854178" cy="1564792"/>
          </a:xfrm>
          <a:prstGeom prst="straightConnector1">
            <a:avLst/>
          </a:prstGeom>
          <a:noFill/>
          <a:ln w="19050" cap="flat" cmpd="sng">
            <a:solidFill>
              <a:srgbClr val="38761D"/>
            </a:solidFill>
            <a:prstDash val="solid"/>
            <a:round/>
            <a:headEnd type="none" w="med" len="med"/>
            <a:tailEnd type="triangle" w="med" len="med"/>
          </a:ln>
        </p:spPr>
      </p:cxnSp>
      <p:sp>
        <p:nvSpPr>
          <p:cNvPr id="13" name="Google Shape;339;p33">
            <a:extLst>
              <a:ext uri="{FF2B5EF4-FFF2-40B4-BE49-F238E27FC236}">
                <a16:creationId xmlns:a16="http://schemas.microsoft.com/office/drawing/2014/main" id="{88C31CD5-BF3B-0A44-AB7A-27FC100D0BE6}"/>
              </a:ext>
            </a:extLst>
          </p:cNvPr>
          <p:cNvSpPr txBox="1"/>
          <p:nvPr/>
        </p:nvSpPr>
        <p:spPr>
          <a:xfrm>
            <a:off x="4244246" y="4599763"/>
            <a:ext cx="1651462" cy="457481"/>
          </a:xfrm>
          <a:prstGeom prst="rect">
            <a:avLst/>
          </a:prstGeom>
          <a:noFill/>
          <a:ln>
            <a:noFill/>
          </a:ln>
        </p:spPr>
        <p:txBody>
          <a:bodyPr spcFirstLastPara="1" wrap="square" lIns="121868" tIns="121868" rIns="121868" bIns="121868" anchor="t" anchorCtr="0">
            <a:noAutofit/>
          </a:bodyPr>
          <a:lstStyle/>
          <a:p>
            <a:pPr algn="ctr"/>
            <a:r>
              <a:rPr lang="en" sz="1800" b="0" dirty="0">
                <a:solidFill>
                  <a:srgbClr val="38761D"/>
                </a:solidFill>
              </a:rPr>
              <a:t>momentum step</a:t>
            </a:r>
            <a:endParaRPr sz="1800" b="0" dirty="0">
              <a:solidFill>
                <a:srgbClr val="38761D"/>
              </a:solidFill>
            </a:endParaRPr>
          </a:p>
        </p:txBody>
      </p:sp>
      <p:cxnSp>
        <p:nvCxnSpPr>
          <p:cNvPr id="14" name="Google Shape;340;p33">
            <a:extLst>
              <a:ext uri="{FF2B5EF4-FFF2-40B4-BE49-F238E27FC236}">
                <a16:creationId xmlns:a16="http://schemas.microsoft.com/office/drawing/2014/main" id="{45D372E7-83CF-7D4F-8EBB-4C89CDFBE70D}"/>
              </a:ext>
            </a:extLst>
          </p:cNvPr>
          <p:cNvCxnSpPr/>
          <p:nvPr/>
        </p:nvCxnSpPr>
        <p:spPr>
          <a:xfrm>
            <a:off x="6041186" y="4379478"/>
            <a:ext cx="1764340" cy="0"/>
          </a:xfrm>
          <a:prstGeom prst="straightConnector1">
            <a:avLst/>
          </a:prstGeom>
          <a:noFill/>
          <a:ln w="19050" cap="flat" cmpd="sng">
            <a:solidFill>
              <a:srgbClr val="F4CCCC"/>
            </a:solidFill>
            <a:prstDash val="solid"/>
            <a:round/>
            <a:headEnd type="none" w="med" len="med"/>
            <a:tailEnd type="triangle" w="med" len="med"/>
          </a:ln>
        </p:spPr>
      </p:cxnSp>
      <p:cxnSp>
        <p:nvCxnSpPr>
          <p:cNvPr id="15" name="Google Shape;341;p33">
            <a:extLst>
              <a:ext uri="{FF2B5EF4-FFF2-40B4-BE49-F238E27FC236}">
                <a16:creationId xmlns:a16="http://schemas.microsoft.com/office/drawing/2014/main" id="{1639F645-12E5-CB41-ABDB-124658F7966C}"/>
              </a:ext>
            </a:extLst>
          </p:cNvPr>
          <p:cNvCxnSpPr/>
          <p:nvPr/>
        </p:nvCxnSpPr>
        <p:spPr>
          <a:xfrm rot="10800000" flipH="1">
            <a:off x="5263854" y="4388706"/>
            <a:ext cx="2508547" cy="1562393"/>
          </a:xfrm>
          <a:prstGeom prst="straightConnector1">
            <a:avLst/>
          </a:prstGeom>
          <a:noFill/>
          <a:ln w="19050" cap="flat" cmpd="sng">
            <a:solidFill>
              <a:srgbClr val="0000FF"/>
            </a:solidFill>
            <a:prstDash val="solid"/>
            <a:round/>
            <a:headEnd type="none" w="med" len="med"/>
            <a:tailEnd type="triangle" w="med" len="med"/>
          </a:ln>
        </p:spPr>
      </p:cxnSp>
      <p:sp>
        <p:nvSpPr>
          <p:cNvPr id="16" name="Google Shape;342;p33">
            <a:extLst>
              <a:ext uri="{FF2B5EF4-FFF2-40B4-BE49-F238E27FC236}">
                <a16:creationId xmlns:a16="http://schemas.microsoft.com/office/drawing/2014/main" id="{18054236-2FA3-6A4F-B685-C896BF1D02AA}"/>
              </a:ext>
            </a:extLst>
          </p:cNvPr>
          <p:cNvSpPr txBox="1"/>
          <p:nvPr/>
        </p:nvSpPr>
        <p:spPr>
          <a:xfrm>
            <a:off x="7873736" y="3990303"/>
            <a:ext cx="1939895" cy="457481"/>
          </a:xfrm>
          <a:prstGeom prst="rect">
            <a:avLst/>
          </a:prstGeom>
          <a:noFill/>
          <a:ln>
            <a:noFill/>
          </a:ln>
        </p:spPr>
        <p:txBody>
          <a:bodyPr spcFirstLastPara="1" wrap="square" lIns="121868" tIns="121868" rIns="121868" bIns="121868" anchor="t" anchorCtr="0">
            <a:noAutofit/>
          </a:bodyPr>
          <a:lstStyle/>
          <a:p>
            <a:r>
              <a:rPr lang="en" sz="1800" b="0" dirty="0">
                <a:solidFill>
                  <a:srgbClr val="0000FF"/>
                </a:solidFill>
              </a:rPr>
              <a:t>actual step</a:t>
            </a:r>
            <a:endParaRPr sz="1800" b="0" dirty="0">
              <a:solidFill>
                <a:srgbClr val="0000FF"/>
              </a:solidFill>
            </a:endParaRPr>
          </a:p>
        </p:txBody>
      </p:sp>
    </p:spTree>
    <p:extLst>
      <p:ext uri="{BB962C8B-B14F-4D97-AF65-F5344CB8AC3E}">
        <p14:creationId xmlns:p14="http://schemas.microsoft.com/office/powerpoint/2010/main" val="418753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0B6F0-AB07-6246-A530-EF59EDF82D47}"/>
              </a:ext>
            </a:extLst>
          </p:cNvPr>
          <p:cNvSpPr>
            <a:spLocks noGrp="1"/>
          </p:cNvSpPr>
          <p:nvPr>
            <p:ph type="title"/>
          </p:nvPr>
        </p:nvSpPr>
        <p:spPr/>
        <p:txBody>
          <a:bodyPr/>
          <a:lstStyle/>
          <a:p>
            <a:r>
              <a:rPr lang="en-US" dirty="0"/>
              <a:t>SGD with momentum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05ACE1-DC09-D64C-BCE6-8FDF30AE4A8F}"/>
                  </a:ext>
                </a:extLst>
              </p:cNvPr>
              <p:cNvSpPr>
                <a:spLocks noGrp="1"/>
              </p:cNvSpPr>
              <p:nvPr>
                <p:ph idx="1"/>
              </p:nvPr>
            </p:nvSpPr>
            <p:spPr/>
            <p:txBody>
              <a:bodyPr/>
              <a:lstStyle/>
              <a:p>
                <a:pPr marL="457200" indent="-457200">
                  <a:buFont typeface="Arial" panose="020B0604020202020204" pitchFamily="34" charset="0"/>
                  <a:buChar char="•"/>
                </a:pPr>
                <a:r>
                  <a:rPr lang="en-US" dirty="0"/>
                  <a:t>Introduce a “momentum” variable </a:t>
                </a:r>
                <a14:m>
                  <m:oMath xmlns:m="http://schemas.openxmlformats.org/officeDocument/2006/math">
                    <m:r>
                      <a:rPr lang="en-US" i="1">
                        <a:solidFill>
                          <a:srgbClr val="9900CC"/>
                        </a:solidFill>
                        <a:latin typeface="Cambria Math" panose="02040503050406030204" pitchFamily="18" charset="0"/>
                        <a:ea typeface="Cambria Math" panose="02040503050406030204" pitchFamily="18" charset="0"/>
                      </a:rPr>
                      <m:t>𝑚</m:t>
                    </m:r>
                  </m:oMath>
                </a14:m>
                <a:r>
                  <a:rPr lang="en-US" dirty="0"/>
                  <a:t> and associated “friction” coefficient </a:t>
                </a:r>
                <a14:m>
                  <m:oMath xmlns:m="http://schemas.openxmlformats.org/officeDocument/2006/math">
                    <m:r>
                      <a:rPr lang="el-GR" i="1">
                        <a:solidFill>
                          <a:srgbClr val="9900CC"/>
                        </a:solidFill>
                        <a:latin typeface="Cambria Math" panose="02040503050406030204" pitchFamily="18" charset="0"/>
                        <a:ea typeface="Cambria Math" panose="02040503050406030204" pitchFamily="18" charset="0"/>
                      </a:rPr>
                      <m:t>𝛽</m:t>
                    </m:r>
                  </m:oMath>
                </a14:m>
                <a:r>
                  <a:rPr lang="en-US" dirty="0"/>
                  <a:t>:</a:t>
                </a:r>
              </a:p>
              <a:p>
                <a:pPr/>
                <a14:m>
                  <m:oMathPara xmlns:m="http://schemas.openxmlformats.org/officeDocument/2006/math">
                    <m:oMathParaPr>
                      <m:jc m:val="centerGroup"/>
                    </m:oMathParaPr>
                    <m:oMath xmlns:m="http://schemas.openxmlformats.org/officeDocument/2006/math">
                      <m:r>
                        <a:rPr lang="en-US" i="1">
                          <a:solidFill>
                            <a:srgbClr val="9900CC"/>
                          </a:solidFill>
                          <a:latin typeface="Cambria Math" panose="02040503050406030204" pitchFamily="18" charset="0"/>
                          <a:ea typeface="Cambria Math" panose="02040503050406030204" pitchFamily="18" charset="0"/>
                        </a:rPr>
                        <m:t>𝑚</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𝛽</m:t>
                      </m:r>
                      <m:r>
                        <a:rPr lang="en-US" i="1">
                          <a:solidFill>
                            <a:srgbClr val="9900CC"/>
                          </a:solidFill>
                          <a:latin typeface="Cambria Math" panose="02040503050406030204" pitchFamily="18" charset="0"/>
                          <a:ea typeface="Cambria Math" panose="02040503050406030204" pitchFamily="18" charset="0"/>
                        </a:rPr>
                        <m:t>𝑚</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𝜂</m:t>
                      </m:r>
                      <m:r>
                        <m:rPr>
                          <m:sty m:val="p"/>
                        </m:rP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𝐿</m:t>
                      </m:r>
                    </m:oMath>
                  </m:oMathPara>
                </a14:m>
                <a:endParaRPr lang="en-US" dirty="0">
                  <a:solidFill>
                    <a:srgbClr val="9900CC"/>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solidFill>
                            <a:srgbClr val="9900CC"/>
                          </a:solidFill>
                          <a:latin typeface="Cambria Math" panose="02040503050406030204" pitchFamily="18" charset="0"/>
                          <a:ea typeface="Cambria Math" panose="02040503050406030204" pitchFamily="18" charset="0"/>
                        </a:rPr>
                        <m:t>𝑤</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𝑤</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𝑚</m:t>
                      </m:r>
                    </m:oMath>
                  </m:oMathPara>
                </a14:m>
                <a:endParaRPr lang="en-US" dirty="0">
                  <a:solidFill>
                    <a:srgbClr val="9900CC"/>
                  </a:solidFill>
                  <a:ea typeface="Cambria Math" panose="02040503050406030204" pitchFamily="18" charset="0"/>
                </a:endParaRPr>
              </a:p>
              <a:p>
                <a:pPr marL="457200" indent="-457200">
                  <a:buFont typeface="Arial" panose="020B0604020202020204" pitchFamily="34" charset="0"/>
                  <a:buChar char="•"/>
                </a:pPr>
                <a:r>
                  <a:rPr lang="en-US" dirty="0" err="1"/>
                  <a:t>Nesterov</a:t>
                </a:r>
                <a:r>
                  <a:rPr lang="en-US" dirty="0"/>
                  <a:t> momentum: evaluate gradient at “lookahead” position </a:t>
                </a:r>
                <a14:m>
                  <m:oMath xmlns:m="http://schemas.openxmlformats.org/officeDocument/2006/math">
                    <m:r>
                      <a:rPr lang="en-US" i="1">
                        <a:solidFill>
                          <a:srgbClr val="9900CC"/>
                        </a:solidFill>
                        <a:latin typeface="Cambria Math" panose="02040503050406030204" pitchFamily="18" charset="0"/>
                        <a:ea typeface="Cambria Math" panose="02040503050406030204" pitchFamily="18" charset="0"/>
                      </a:rPr>
                      <m:t>𝑤</m:t>
                    </m:r>
                    <m:r>
                      <a:rPr lang="en-US" b="0" i="1" smtClean="0">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𝛽</m:t>
                    </m:r>
                    <m:r>
                      <a:rPr lang="en-US" i="1">
                        <a:solidFill>
                          <a:srgbClr val="9900CC"/>
                        </a:solidFill>
                        <a:latin typeface="Cambria Math" panose="02040503050406030204" pitchFamily="18" charset="0"/>
                        <a:ea typeface="Cambria Math" panose="02040503050406030204" pitchFamily="18" charset="0"/>
                      </a:rPr>
                      <m:t>𝑚</m:t>
                    </m:r>
                  </m:oMath>
                </a14:m>
                <a:endParaRPr lang="en-US" dirty="0"/>
              </a:p>
            </p:txBody>
          </p:sp>
        </mc:Choice>
        <mc:Fallback xmlns="">
          <p:sp>
            <p:nvSpPr>
              <p:cNvPr id="3" name="Content Placeholder 2">
                <a:extLst>
                  <a:ext uri="{FF2B5EF4-FFF2-40B4-BE49-F238E27FC236}">
                    <a16:creationId xmlns:a16="http://schemas.microsoft.com/office/drawing/2014/main" id="{D105ACE1-DC09-D64C-BCE6-8FDF30AE4A8F}"/>
                  </a:ext>
                </a:extLst>
              </p:cNvPr>
              <p:cNvSpPr>
                <a:spLocks noGrp="1" noRot="1" noChangeAspect="1" noMove="1" noResize="1" noEditPoints="1" noAdjustHandles="1" noChangeArrowheads="1" noChangeShapeType="1" noTextEdit="1"/>
              </p:cNvSpPr>
              <p:nvPr>
                <p:ph idx="1"/>
              </p:nvPr>
            </p:nvSpPr>
            <p:spPr>
              <a:blipFill>
                <a:blip r:embed="rId2"/>
                <a:stretch>
                  <a:fillRect l="-1103" t="-1449" r="-24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BDD94B2-9951-E74D-BA45-ECDB50688225}"/>
              </a:ext>
            </a:extLst>
          </p:cNvPr>
          <p:cNvPicPr>
            <a:picLocks noChangeAspect="1"/>
          </p:cNvPicPr>
          <p:nvPr/>
        </p:nvPicPr>
        <p:blipFill>
          <a:blip r:embed="rId3"/>
          <a:stretch>
            <a:fillRect/>
          </a:stretch>
        </p:blipFill>
        <p:spPr>
          <a:xfrm>
            <a:off x="1860550" y="3913045"/>
            <a:ext cx="8470900" cy="2689511"/>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14F2415-7332-3F41-B4BD-C5F10F53998E}"/>
                  </a:ext>
                </a:extLst>
              </p:cNvPr>
              <p:cNvSpPr/>
              <p:nvPr/>
            </p:nvSpPr>
            <p:spPr>
              <a:xfrm>
                <a:off x="5991161" y="5791201"/>
                <a:ext cx="50629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a:solidFill>
                            <a:srgbClr val="9900CC"/>
                          </a:solidFill>
                          <a:latin typeface="Cambria Math" panose="02040503050406030204" pitchFamily="18" charset="0"/>
                          <a:ea typeface="Cambria Math" panose="02040503050406030204" pitchFamily="18" charset="0"/>
                        </a:rPr>
                        <m:t>𝑤</m:t>
                      </m:r>
                    </m:oMath>
                  </m:oMathPara>
                </a14:m>
                <a:endParaRPr lang="en-US" dirty="0"/>
              </a:p>
            </p:txBody>
          </p:sp>
        </mc:Choice>
        <mc:Fallback xmlns="">
          <p:sp>
            <p:nvSpPr>
              <p:cNvPr id="5" name="Rectangle 4">
                <a:extLst>
                  <a:ext uri="{FF2B5EF4-FFF2-40B4-BE49-F238E27FC236}">
                    <a16:creationId xmlns:a16="http://schemas.microsoft.com/office/drawing/2014/main" id="{D14F2415-7332-3F41-B4BD-C5F10F53998E}"/>
                  </a:ext>
                </a:extLst>
              </p:cNvPr>
              <p:cNvSpPr>
                <a:spLocks noRot="1" noChangeAspect="1" noMove="1" noResize="1" noEditPoints="1" noAdjustHandles="1" noChangeArrowheads="1" noChangeShapeType="1" noTextEdit="1"/>
              </p:cNvSpPr>
              <p:nvPr/>
            </p:nvSpPr>
            <p:spPr>
              <a:xfrm>
                <a:off x="5991161" y="5791201"/>
                <a:ext cx="506292"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97D6C49-C02E-3E4C-ABD7-E7044A173858}"/>
                  </a:ext>
                </a:extLst>
              </p:cNvPr>
              <p:cNvSpPr/>
              <p:nvPr/>
            </p:nvSpPr>
            <p:spPr>
              <a:xfrm>
                <a:off x="1956654" y="5791201"/>
                <a:ext cx="50629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a:solidFill>
                            <a:srgbClr val="9900CC"/>
                          </a:solidFill>
                          <a:latin typeface="Cambria Math" panose="02040503050406030204" pitchFamily="18" charset="0"/>
                          <a:ea typeface="Cambria Math" panose="02040503050406030204" pitchFamily="18" charset="0"/>
                        </a:rPr>
                        <m:t>𝑤</m:t>
                      </m:r>
                    </m:oMath>
                  </m:oMathPara>
                </a14:m>
                <a:endParaRPr lang="en-US" dirty="0"/>
              </a:p>
            </p:txBody>
          </p:sp>
        </mc:Choice>
        <mc:Fallback xmlns="">
          <p:sp>
            <p:nvSpPr>
              <p:cNvPr id="7" name="Rectangle 6">
                <a:extLst>
                  <a:ext uri="{FF2B5EF4-FFF2-40B4-BE49-F238E27FC236}">
                    <a16:creationId xmlns:a16="http://schemas.microsoft.com/office/drawing/2014/main" id="{397D6C49-C02E-3E4C-ABD7-E7044A173858}"/>
                  </a:ext>
                </a:extLst>
              </p:cNvPr>
              <p:cNvSpPr>
                <a:spLocks noRot="1" noChangeAspect="1" noMove="1" noResize="1" noEditPoints="1" noAdjustHandles="1" noChangeArrowheads="1" noChangeShapeType="1" noTextEdit="1"/>
              </p:cNvSpPr>
              <p:nvPr/>
            </p:nvSpPr>
            <p:spPr>
              <a:xfrm>
                <a:off x="1956654" y="5791201"/>
                <a:ext cx="506292"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50ACCAF-B4FD-CE47-8FFE-39FBBFAF3A6A}"/>
                  </a:ext>
                </a:extLst>
              </p:cNvPr>
              <p:cNvSpPr/>
              <p:nvPr/>
            </p:nvSpPr>
            <p:spPr>
              <a:xfrm>
                <a:off x="4114801" y="5715001"/>
                <a:ext cx="102233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a:solidFill>
                            <a:srgbClr val="9900CC"/>
                          </a:solidFill>
                          <a:latin typeface="Cambria Math" panose="02040503050406030204" pitchFamily="18" charset="0"/>
                          <a:ea typeface="Cambria Math" panose="02040503050406030204" pitchFamily="18" charset="0"/>
                        </a:rPr>
                        <m:t>−</m:t>
                      </m:r>
                      <m:r>
                        <a:rPr lang="en-US" b="0" i="1">
                          <a:solidFill>
                            <a:srgbClr val="9900CC"/>
                          </a:solidFill>
                          <a:latin typeface="Cambria Math" panose="02040503050406030204" pitchFamily="18" charset="0"/>
                          <a:ea typeface="Cambria Math" panose="02040503050406030204" pitchFamily="18" charset="0"/>
                        </a:rPr>
                        <m:t>𝜂</m:t>
                      </m:r>
                      <m:r>
                        <m:rPr>
                          <m:sty m:val="p"/>
                        </m:rPr>
                        <a:rPr lang="en-US" b="0" i="1">
                          <a:solidFill>
                            <a:srgbClr val="9900CC"/>
                          </a:solidFill>
                          <a:latin typeface="Cambria Math" panose="02040503050406030204" pitchFamily="18" charset="0"/>
                          <a:ea typeface="Cambria Math" panose="02040503050406030204" pitchFamily="18" charset="0"/>
                        </a:rPr>
                        <m:t>∇</m:t>
                      </m:r>
                      <m:r>
                        <a:rPr lang="en-US" b="0" i="1">
                          <a:solidFill>
                            <a:srgbClr val="9900CC"/>
                          </a:solidFill>
                          <a:latin typeface="Cambria Math" panose="02040503050406030204" pitchFamily="18" charset="0"/>
                          <a:ea typeface="Cambria Math" panose="02040503050406030204" pitchFamily="18" charset="0"/>
                        </a:rPr>
                        <m:t>𝐿</m:t>
                      </m:r>
                    </m:oMath>
                  </m:oMathPara>
                </a14:m>
                <a:endParaRPr lang="en-US" b="0" dirty="0">
                  <a:solidFill>
                    <a:srgbClr val="9900CC"/>
                  </a:solidFill>
                  <a:ea typeface="Cambria Math" panose="02040503050406030204" pitchFamily="18" charset="0"/>
                </a:endParaRPr>
              </a:p>
            </p:txBody>
          </p:sp>
        </mc:Choice>
        <mc:Fallback xmlns="">
          <p:sp>
            <p:nvSpPr>
              <p:cNvPr id="9" name="Rectangle 8">
                <a:extLst>
                  <a:ext uri="{FF2B5EF4-FFF2-40B4-BE49-F238E27FC236}">
                    <a16:creationId xmlns:a16="http://schemas.microsoft.com/office/drawing/2014/main" id="{650ACCAF-B4FD-CE47-8FFE-39FBBFAF3A6A}"/>
                  </a:ext>
                </a:extLst>
              </p:cNvPr>
              <p:cNvSpPr>
                <a:spLocks noRot="1" noChangeAspect="1" noMove="1" noResize="1" noEditPoints="1" noAdjustHandles="1" noChangeArrowheads="1" noChangeShapeType="1" noTextEdit="1"/>
              </p:cNvSpPr>
              <p:nvPr/>
            </p:nvSpPr>
            <p:spPr>
              <a:xfrm>
                <a:off x="4114801" y="5715001"/>
                <a:ext cx="1022331" cy="461665"/>
              </a:xfrm>
              <a:prstGeom prst="rect">
                <a:avLst/>
              </a:prstGeom>
              <a:blipFill>
                <a:blip r:embed="rId6"/>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B19D6D6-29D5-BC41-9A97-4277991E270F}"/>
                  </a:ext>
                </a:extLst>
              </p:cNvPr>
              <p:cNvSpPr/>
              <p:nvPr/>
            </p:nvSpPr>
            <p:spPr>
              <a:xfrm>
                <a:off x="8229601" y="5049413"/>
                <a:ext cx="233083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a:solidFill>
                            <a:srgbClr val="9900CC"/>
                          </a:solidFill>
                          <a:latin typeface="Cambria Math" panose="02040503050406030204" pitchFamily="18" charset="0"/>
                          <a:ea typeface="Cambria Math" panose="02040503050406030204" pitchFamily="18" charset="0"/>
                        </a:rPr>
                        <m:t>−</m:t>
                      </m:r>
                      <m:r>
                        <a:rPr lang="en-US" b="0" i="1">
                          <a:solidFill>
                            <a:srgbClr val="9900CC"/>
                          </a:solidFill>
                          <a:latin typeface="Cambria Math" panose="02040503050406030204" pitchFamily="18" charset="0"/>
                          <a:ea typeface="Cambria Math" panose="02040503050406030204" pitchFamily="18" charset="0"/>
                        </a:rPr>
                        <m:t>𝜂</m:t>
                      </m:r>
                      <m:r>
                        <m:rPr>
                          <m:sty m:val="p"/>
                        </m:rPr>
                        <a:rPr lang="en-US" b="0" i="1">
                          <a:solidFill>
                            <a:srgbClr val="9900CC"/>
                          </a:solidFill>
                          <a:latin typeface="Cambria Math" panose="02040503050406030204" pitchFamily="18" charset="0"/>
                          <a:ea typeface="Cambria Math" panose="02040503050406030204" pitchFamily="18" charset="0"/>
                        </a:rPr>
                        <m:t>∇</m:t>
                      </m:r>
                      <m:r>
                        <a:rPr lang="en-US" b="0" i="1">
                          <a:solidFill>
                            <a:srgbClr val="9900CC"/>
                          </a:solidFill>
                          <a:latin typeface="Cambria Math" panose="02040503050406030204" pitchFamily="18" charset="0"/>
                          <a:ea typeface="Cambria Math" panose="02040503050406030204" pitchFamily="18" charset="0"/>
                        </a:rPr>
                        <m:t>𝐿</m:t>
                      </m:r>
                      <m:r>
                        <a:rPr lang="en-US" b="0" i="1">
                          <a:solidFill>
                            <a:srgbClr val="9900CC"/>
                          </a:solidFill>
                          <a:latin typeface="Cambria Math" panose="02040503050406030204" pitchFamily="18" charset="0"/>
                          <a:ea typeface="Cambria Math" panose="02040503050406030204" pitchFamily="18" charset="0"/>
                        </a:rPr>
                        <m:t>(</m:t>
                      </m:r>
                      <m:r>
                        <a:rPr lang="en-US" b="0" i="1">
                          <a:solidFill>
                            <a:srgbClr val="9900CC"/>
                          </a:solidFill>
                          <a:latin typeface="Cambria Math" panose="02040503050406030204" pitchFamily="18" charset="0"/>
                          <a:ea typeface="Cambria Math" panose="02040503050406030204" pitchFamily="18" charset="0"/>
                        </a:rPr>
                        <m:t>𝑤</m:t>
                      </m:r>
                      <m:r>
                        <a:rPr lang="en-US" b="0" i="1">
                          <a:solidFill>
                            <a:srgbClr val="9900CC"/>
                          </a:solidFill>
                          <a:latin typeface="Cambria Math" panose="02040503050406030204" pitchFamily="18" charset="0"/>
                          <a:ea typeface="Cambria Math" panose="02040503050406030204" pitchFamily="18" charset="0"/>
                        </a:rPr>
                        <m:t>+</m:t>
                      </m:r>
                      <m:r>
                        <a:rPr lang="en-US" b="0" i="1">
                          <a:solidFill>
                            <a:srgbClr val="9900CC"/>
                          </a:solidFill>
                          <a:latin typeface="Cambria Math" panose="02040503050406030204" pitchFamily="18" charset="0"/>
                          <a:ea typeface="Cambria Math" panose="02040503050406030204" pitchFamily="18" charset="0"/>
                        </a:rPr>
                        <m:t>𝛽</m:t>
                      </m:r>
                      <m:r>
                        <a:rPr lang="en-US" b="0" i="1">
                          <a:solidFill>
                            <a:srgbClr val="9900CC"/>
                          </a:solidFill>
                          <a:latin typeface="Cambria Math" panose="02040503050406030204" pitchFamily="18" charset="0"/>
                          <a:ea typeface="Cambria Math" panose="02040503050406030204" pitchFamily="18" charset="0"/>
                        </a:rPr>
                        <m:t>𝑚</m:t>
                      </m:r>
                      <m:r>
                        <a:rPr lang="en-US" i="1">
                          <a:solidFill>
                            <a:srgbClr val="9900CC"/>
                          </a:solidFill>
                          <a:latin typeface="Cambria Math" panose="02040503050406030204" pitchFamily="18" charset="0"/>
                          <a:ea typeface="Cambria Math" panose="02040503050406030204" pitchFamily="18" charset="0"/>
                        </a:rPr>
                        <m:t>)</m:t>
                      </m:r>
                    </m:oMath>
                  </m:oMathPara>
                </a14:m>
                <a:endParaRPr lang="en-US" b="0" dirty="0">
                  <a:solidFill>
                    <a:srgbClr val="9900CC"/>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BB19D6D6-29D5-BC41-9A97-4277991E270F}"/>
                  </a:ext>
                </a:extLst>
              </p:cNvPr>
              <p:cNvSpPr>
                <a:spLocks noRot="1" noChangeAspect="1" noMove="1" noResize="1" noEditPoints="1" noAdjustHandles="1" noChangeArrowheads="1" noChangeShapeType="1" noTextEdit="1"/>
              </p:cNvSpPr>
              <p:nvPr/>
            </p:nvSpPr>
            <p:spPr>
              <a:xfrm>
                <a:off x="8229601" y="5049413"/>
                <a:ext cx="2330831" cy="461665"/>
              </a:xfrm>
              <a:prstGeom prst="rect">
                <a:avLst/>
              </a:prstGeom>
              <a:blipFill>
                <a:blip r:embed="rId7"/>
                <a:stretch>
                  <a:fillRect b="-1621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AE57EE1-A783-1143-A06E-C1CCF87C93FC}"/>
              </a:ext>
            </a:extLst>
          </p:cNvPr>
          <p:cNvSpPr txBox="1"/>
          <p:nvPr/>
        </p:nvSpPr>
        <p:spPr>
          <a:xfrm>
            <a:off x="9009316" y="6412468"/>
            <a:ext cx="1582484" cy="369332"/>
          </a:xfrm>
          <a:prstGeom prst="rect">
            <a:avLst/>
          </a:prstGeom>
          <a:noFill/>
        </p:spPr>
        <p:txBody>
          <a:bodyPr wrap="none" rtlCol="0">
            <a:spAutoFit/>
          </a:bodyPr>
          <a:lstStyle/>
          <a:p>
            <a:r>
              <a:rPr lang="en-US" sz="1800" b="0" dirty="0">
                <a:hlinkClick r:id="rId8"/>
              </a:rPr>
              <a:t>Image source</a:t>
            </a:r>
            <a:endParaRPr lang="en-US" sz="1800" b="0"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7F03A79-0634-8548-B7E5-FE2652512E5F}"/>
                  </a:ext>
                </a:extLst>
              </p:cNvPr>
              <p:cNvSpPr/>
              <p:nvPr/>
            </p:nvSpPr>
            <p:spPr>
              <a:xfrm>
                <a:off x="2895601" y="4188768"/>
                <a:ext cx="7189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a:solidFill>
                            <a:srgbClr val="9900CC"/>
                          </a:solidFill>
                          <a:latin typeface="Cambria Math" panose="02040503050406030204" pitchFamily="18" charset="0"/>
                          <a:ea typeface="Cambria Math" panose="02040503050406030204" pitchFamily="18" charset="0"/>
                        </a:rPr>
                        <m:t>𝛽</m:t>
                      </m:r>
                      <m:r>
                        <a:rPr lang="en-US" b="0" i="1">
                          <a:solidFill>
                            <a:srgbClr val="9900CC"/>
                          </a:solidFill>
                          <a:latin typeface="Cambria Math" panose="02040503050406030204" pitchFamily="18" charset="0"/>
                          <a:ea typeface="Cambria Math" panose="02040503050406030204" pitchFamily="18" charset="0"/>
                        </a:rPr>
                        <m:t>𝑚</m:t>
                      </m:r>
                    </m:oMath>
                  </m:oMathPara>
                </a14:m>
                <a:endParaRPr lang="en-US" dirty="0"/>
              </a:p>
            </p:txBody>
          </p:sp>
        </mc:Choice>
        <mc:Fallback xmlns="">
          <p:sp>
            <p:nvSpPr>
              <p:cNvPr id="12" name="Rectangle 11">
                <a:extLst>
                  <a:ext uri="{FF2B5EF4-FFF2-40B4-BE49-F238E27FC236}">
                    <a16:creationId xmlns:a16="http://schemas.microsoft.com/office/drawing/2014/main" id="{07F03A79-0634-8548-B7E5-FE2652512E5F}"/>
                  </a:ext>
                </a:extLst>
              </p:cNvPr>
              <p:cNvSpPr>
                <a:spLocks noRot="1" noChangeAspect="1" noMove="1" noResize="1" noEditPoints="1" noAdjustHandles="1" noChangeArrowheads="1" noChangeShapeType="1" noTextEdit="1"/>
              </p:cNvSpPr>
              <p:nvPr/>
            </p:nvSpPr>
            <p:spPr>
              <a:xfrm>
                <a:off x="2895601" y="4188768"/>
                <a:ext cx="718915" cy="461665"/>
              </a:xfrm>
              <a:prstGeom prst="rect">
                <a:avLst/>
              </a:prstGeom>
              <a:blipFill>
                <a:blip r:embed="rId9"/>
                <a:stretch>
                  <a:fillRect l="-1754"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2A1E8DC5-EC44-B944-B5E2-A53491CC6510}"/>
                  </a:ext>
                </a:extLst>
              </p:cNvPr>
              <p:cNvSpPr/>
              <p:nvPr/>
            </p:nvSpPr>
            <p:spPr>
              <a:xfrm>
                <a:off x="6824886" y="4188768"/>
                <a:ext cx="7189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a:solidFill>
                            <a:srgbClr val="9900CC"/>
                          </a:solidFill>
                          <a:latin typeface="Cambria Math" panose="02040503050406030204" pitchFamily="18" charset="0"/>
                          <a:ea typeface="Cambria Math" panose="02040503050406030204" pitchFamily="18" charset="0"/>
                        </a:rPr>
                        <m:t>𝛽</m:t>
                      </m:r>
                      <m:r>
                        <a:rPr lang="en-US" b="0" i="1">
                          <a:solidFill>
                            <a:srgbClr val="9900CC"/>
                          </a:solidFill>
                          <a:latin typeface="Cambria Math" panose="02040503050406030204" pitchFamily="18" charset="0"/>
                          <a:ea typeface="Cambria Math" panose="02040503050406030204" pitchFamily="18" charset="0"/>
                        </a:rPr>
                        <m:t>𝑚</m:t>
                      </m:r>
                    </m:oMath>
                  </m:oMathPara>
                </a14:m>
                <a:endParaRPr lang="en-US" dirty="0"/>
              </a:p>
            </p:txBody>
          </p:sp>
        </mc:Choice>
        <mc:Fallback xmlns="">
          <p:sp>
            <p:nvSpPr>
              <p:cNvPr id="13" name="Rectangle 12">
                <a:extLst>
                  <a:ext uri="{FF2B5EF4-FFF2-40B4-BE49-F238E27FC236}">
                    <a16:creationId xmlns:a16="http://schemas.microsoft.com/office/drawing/2014/main" id="{2A1E8DC5-EC44-B944-B5E2-A53491CC6510}"/>
                  </a:ext>
                </a:extLst>
              </p:cNvPr>
              <p:cNvSpPr>
                <a:spLocks noRot="1" noChangeAspect="1" noMove="1" noResize="1" noEditPoints="1" noAdjustHandles="1" noChangeArrowheads="1" noChangeShapeType="1" noTextEdit="1"/>
              </p:cNvSpPr>
              <p:nvPr/>
            </p:nvSpPr>
            <p:spPr>
              <a:xfrm>
                <a:off x="6824886" y="4188768"/>
                <a:ext cx="718915" cy="461665"/>
              </a:xfrm>
              <a:prstGeom prst="rect">
                <a:avLst/>
              </a:prstGeom>
              <a:blipFill>
                <a:blip r:embed="rId10"/>
                <a:stretch>
                  <a:fillRect b="-16216"/>
                </a:stretch>
              </a:blipFill>
            </p:spPr>
            <p:txBody>
              <a:bodyPr/>
              <a:lstStyle/>
              <a:p>
                <a:r>
                  <a:rPr lang="en-US">
                    <a:noFill/>
                  </a:rPr>
                  <a:t> </a:t>
                </a:r>
              </a:p>
            </p:txBody>
          </p:sp>
        </mc:Fallback>
      </mc:AlternateContent>
    </p:spTree>
    <p:extLst>
      <p:ext uri="{BB962C8B-B14F-4D97-AF65-F5344CB8AC3E}">
        <p14:creationId xmlns:p14="http://schemas.microsoft.com/office/powerpoint/2010/main" val="103044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7" grpId="0"/>
      <p:bldP spid="9" grpId="0"/>
      <p:bldP spid="10" grpId="0"/>
      <p:bldP spid="11" grpId="0"/>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06E87-4CF1-4FCB-BE19-C681CDA58713}"/>
              </a:ext>
            </a:extLst>
          </p:cNvPr>
          <p:cNvSpPr>
            <a:spLocks noGrp="1"/>
          </p:cNvSpPr>
          <p:nvPr>
            <p:ph type="title"/>
          </p:nvPr>
        </p:nvSpPr>
        <p:spPr/>
        <p:txBody>
          <a:bodyPr/>
          <a:lstStyle/>
          <a:p>
            <a:r>
              <a:rPr lang="en-US" dirty="0"/>
              <a:t>SGD with momentum</a:t>
            </a:r>
            <a:endParaRPr lang="en-IL" dirty="0"/>
          </a:p>
        </p:txBody>
      </p:sp>
      <p:pic>
        <p:nvPicPr>
          <p:cNvPr id="5" name="Content Placeholder 4">
            <a:extLst>
              <a:ext uri="{FF2B5EF4-FFF2-40B4-BE49-F238E27FC236}">
                <a16:creationId xmlns:a16="http://schemas.microsoft.com/office/drawing/2014/main" id="{46C9E0E6-E464-4986-A02B-9CF66CF3D9DD}"/>
              </a:ext>
            </a:extLst>
          </p:cNvPr>
          <p:cNvPicPr>
            <a:picLocks noGrp="1" noChangeAspect="1"/>
          </p:cNvPicPr>
          <p:nvPr>
            <p:ph idx="1"/>
          </p:nvPr>
        </p:nvPicPr>
        <p:blipFill rotWithShape="1">
          <a:blip r:embed="rId3"/>
          <a:srcRect t="2899"/>
          <a:stretch/>
        </p:blipFill>
        <p:spPr>
          <a:xfrm>
            <a:off x="1447800" y="1143000"/>
            <a:ext cx="8737329" cy="5105400"/>
          </a:xfrm>
        </p:spPr>
      </p:pic>
    </p:spTree>
    <p:extLst>
      <p:ext uri="{BB962C8B-B14F-4D97-AF65-F5344CB8AC3E}">
        <p14:creationId xmlns:p14="http://schemas.microsoft.com/office/powerpoint/2010/main" val="3707368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F382F-32EB-DB4D-9B2A-61292CC92064}"/>
              </a:ext>
            </a:extLst>
          </p:cNvPr>
          <p:cNvSpPr>
            <a:spLocks noGrp="1"/>
          </p:cNvSpPr>
          <p:nvPr>
            <p:ph type="title"/>
          </p:nvPr>
        </p:nvSpPr>
        <p:spPr/>
        <p:txBody>
          <a:bodyPr/>
          <a:lstStyle/>
          <a:p>
            <a:r>
              <a:rPr lang="en-US" dirty="0" err="1"/>
              <a:t>Adagrad</a:t>
            </a:r>
            <a:r>
              <a:rPr lang="en-US" dirty="0"/>
              <a:t>: Adaptive per-parameter learning rates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671BFAF-2E76-224C-8E5A-C40178E983D3}"/>
                  </a:ext>
                </a:extLst>
              </p:cNvPr>
              <p:cNvSpPr>
                <a:spLocks noGrp="1"/>
              </p:cNvSpPr>
              <p:nvPr>
                <p:ph idx="1"/>
              </p:nvPr>
            </p:nvSpPr>
            <p:spPr>
              <a:xfrm>
                <a:off x="533400" y="914400"/>
                <a:ext cx="10744200" cy="5257800"/>
              </a:xfrm>
            </p:spPr>
            <p:txBody>
              <a:bodyPr/>
              <a:lstStyle/>
              <a:p>
                <a:pPr marL="457200" indent="-457200">
                  <a:buFont typeface="Arial" panose="020B0604020202020204" pitchFamily="34" charset="0"/>
                  <a:buChar char="•"/>
                </a:pPr>
                <a:r>
                  <a:rPr lang="en-US" dirty="0"/>
                  <a:t>Keep track of history of gradient magnitudes, scale the learning rate for each parameter based on this history</a:t>
                </a:r>
              </a:p>
              <a:p>
                <a:pPr marL="457200" indent="-457200">
                  <a:buFont typeface="Arial" panose="020B0604020202020204" pitchFamily="34" charset="0"/>
                  <a:buChar char="•"/>
                </a:pPr>
                <a:r>
                  <a:rPr lang="en-US" dirty="0"/>
                  <a:t>For each dimension </a:t>
                </a:r>
                <a14:m>
                  <m:oMath xmlns:m="http://schemas.openxmlformats.org/officeDocument/2006/math">
                    <m:r>
                      <a:rPr lang="en-US" i="1" dirty="0" smtClean="0">
                        <a:latin typeface="Cambria Math" panose="02040503050406030204" pitchFamily="18" charset="0"/>
                      </a:rPr>
                      <m:t>𝑘</m:t>
                    </m:r>
                  </m:oMath>
                </a14:m>
                <a:r>
                  <a:rPr lang="en-US" dirty="0"/>
                  <a:t> of the weight vector:</a:t>
                </a:r>
              </a:p>
              <a:p>
                <a:pPr marL="457200" indent="-457200">
                  <a:buFont typeface="Arial" panose="020B0604020202020204" pitchFamily="34" charset="0"/>
                  <a:buChar char="•"/>
                </a:pPr>
                <a:endParaRPr lang="en-US" sz="1400" dirty="0"/>
              </a:p>
              <a:p>
                <a:pPr marL="0" indent="0"/>
                <a14:m>
                  <m:oMathPara xmlns:m="http://schemas.openxmlformats.org/officeDocument/2006/math">
                    <m:oMathParaPr>
                      <m:jc m:val="centerGroup"/>
                    </m:oMathParaPr>
                    <m:oMath xmlns:m="http://schemas.openxmlformats.org/officeDocument/2006/math">
                      <m:sSup>
                        <m:sSupPr>
                          <m:ctrlPr>
                            <a:rPr lang="en-US" b="0" i="1" smtClean="0">
                              <a:solidFill>
                                <a:srgbClr val="9900CC"/>
                              </a:solidFill>
                              <a:latin typeface="Cambria Math" panose="02040503050406030204" pitchFamily="18" charset="0"/>
                              <a:ea typeface="Cambria Math" panose="02040503050406030204" pitchFamily="18" charset="0"/>
                            </a:rPr>
                          </m:ctrlPr>
                        </m:sSupPr>
                        <m:e>
                          <m:r>
                            <a:rPr lang="en-US" b="0" i="1" smtClean="0">
                              <a:solidFill>
                                <a:srgbClr val="9900CC"/>
                              </a:solidFill>
                              <a:latin typeface="Cambria Math" panose="02040503050406030204" pitchFamily="18" charset="0"/>
                              <a:ea typeface="Cambria Math" panose="02040503050406030204" pitchFamily="18" charset="0"/>
                            </a:rPr>
                            <m:t>𝑣</m:t>
                          </m:r>
                        </m:e>
                        <m:sup>
                          <m:r>
                            <a:rPr lang="en-US" b="0" i="1" smtClean="0">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𝑘</m:t>
                          </m:r>
                          <m:r>
                            <a:rPr lang="en-US" b="0" i="1" smtClean="0">
                              <a:solidFill>
                                <a:srgbClr val="9900CC"/>
                              </a:solidFill>
                              <a:latin typeface="Cambria Math" panose="02040503050406030204" pitchFamily="18" charset="0"/>
                              <a:ea typeface="Cambria Math" panose="02040503050406030204" pitchFamily="18" charset="0"/>
                            </a:rPr>
                            <m:t>)</m:t>
                          </m:r>
                        </m:sup>
                      </m:sSup>
                      <m:r>
                        <a:rPr lang="en-US" b="0" i="1" smtClean="0">
                          <a:solidFill>
                            <a:srgbClr val="9900CC"/>
                          </a:solidFill>
                          <a:latin typeface="Cambria Math" panose="02040503050406030204" pitchFamily="18" charset="0"/>
                          <a:ea typeface="Cambria Math" panose="02040503050406030204" pitchFamily="18" charset="0"/>
                        </a:rPr>
                        <m:t>←</m:t>
                      </m:r>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𝑣</m:t>
                          </m:r>
                        </m:e>
                        <m:sup>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𝑘</m:t>
                          </m:r>
                          <m:r>
                            <a:rPr lang="en-US" i="1">
                              <a:solidFill>
                                <a:srgbClr val="9900CC"/>
                              </a:solidFill>
                              <a:latin typeface="Cambria Math" panose="02040503050406030204" pitchFamily="18" charset="0"/>
                              <a:ea typeface="Cambria Math" panose="02040503050406030204" pitchFamily="18" charset="0"/>
                            </a:rPr>
                            <m:t>)</m:t>
                          </m:r>
                        </m:sup>
                      </m:sSup>
                      <m:r>
                        <a:rPr lang="en-US" b="0" i="1" smtClean="0">
                          <a:solidFill>
                            <a:srgbClr val="9900CC"/>
                          </a:solidFill>
                          <a:latin typeface="Cambria Math" panose="02040503050406030204" pitchFamily="18" charset="0"/>
                          <a:ea typeface="Cambria Math" panose="02040503050406030204" pitchFamily="18" charset="0"/>
                        </a:rPr>
                        <m:t>+</m:t>
                      </m:r>
                      <m:sSup>
                        <m:sSupPr>
                          <m:ctrlPr>
                            <a:rPr lang="en-US" i="1">
                              <a:solidFill>
                                <a:srgbClr val="9900CC"/>
                              </a:solidFill>
                              <a:latin typeface="Cambria Math" panose="02040503050406030204" pitchFamily="18" charset="0"/>
                              <a:ea typeface="Cambria Math" panose="02040503050406030204" pitchFamily="18" charset="0"/>
                            </a:rPr>
                          </m:ctrlPr>
                        </m:sSupPr>
                        <m:e>
                          <m:d>
                            <m:dPr>
                              <m:ctrlPr>
                                <a:rPr lang="en-US" i="1">
                                  <a:solidFill>
                                    <a:srgbClr val="9900CC"/>
                                  </a:solidFill>
                                  <a:latin typeface="Cambria Math" panose="02040503050406030204" pitchFamily="18" charset="0"/>
                                  <a:ea typeface="Cambria Math" panose="02040503050406030204" pitchFamily="18" charset="0"/>
                                </a:rPr>
                              </m:ctrlPr>
                            </m:dPr>
                            <m:e>
                              <m:f>
                                <m:fPr>
                                  <m:ctrlPr>
                                    <a:rPr lang="en-US" i="1">
                                      <a:solidFill>
                                        <a:srgbClr val="9900CC"/>
                                      </a:solidFill>
                                      <a:latin typeface="Cambria Math" panose="02040503050406030204" pitchFamily="18" charset="0"/>
                                      <a:ea typeface="Cambria Math" panose="02040503050406030204" pitchFamily="18" charset="0"/>
                                    </a:rPr>
                                  </m:ctrlPr>
                                </m:fPr>
                                <m:num>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𝐿</m:t>
                                  </m:r>
                                </m:num>
                                <m:den>
                                  <m:r>
                                    <a:rPr lang="en-US" i="1">
                                      <a:solidFill>
                                        <a:srgbClr val="9900CC"/>
                                      </a:solidFill>
                                      <a:latin typeface="Cambria Math" panose="02040503050406030204" pitchFamily="18" charset="0"/>
                                      <a:ea typeface="Cambria Math" panose="02040503050406030204" pitchFamily="18" charset="0"/>
                                    </a:rPr>
                                    <m:t>𝜕</m:t>
                                  </m:r>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𝑤</m:t>
                                      </m:r>
                                    </m:e>
                                    <m:sup>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𝑘</m:t>
                                      </m:r>
                                      <m:r>
                                        <a:rPr lang="en-US" i="1">
                                          <a:solidFill>
                                            <a:srgbClr val="9900CC"/>
                                          </a:solidFill>
                                          <a:latin typeface="Cambria Math" panose="02040503050406030204" pitchFamily="18" charset="0"/>
                                          <a:ea typeface="Cambria Math" panose="02040503050406030204" pitchFamily="18" charset="0"/>
                                        </a:rPr>
                                        <m:t>)</m:t>
                                      </m:r>
                                    </m:sup>
                                  </m:sSup>
                                </m:den>
                              </m:f>
                            </m:e>
                          </m:d>
                        </m:e>
                        <m:sup>
                          <m:r>
                            <a:rPr lang="en-US" i="1">
                              <a:solidFill>
                                <a:srgbClr val="9900CC"/>
                              </a:solidFill>
                              <a:latin typeface="Cambria Math" panose="02040503050406030204" pitchFamily="18" charset="0"/>
                              <a:ea typeface="Cambria Math" panose="02040503050406030204" pitchFamily="18" charset="0"/>
                            </a:rPr>
                            <m:t>2</m:t>
                          </m:r>
                        </m:sup>
                      </m:sSup>
                    </m:oMath>
                  </m:oMathPara>
                </a14:m>
                <a:endParaRPr lang="en-US" b="0" dirty="0">
                  <a:solidFill>
                    <a:srgbClr val="9900CC"/>
                  </a:solidFill>
                  <a:ea typeface="Cambria Math" panose="02040503050406030204" pitchFamily="18" charset="0"/>
                </a:endParaRPr>
              </a:p>
              <a:p>
                <a:pPr marL="0" indent="0"/>
                <a14:m>
                  <m:oMathPara xmlns:m="http://schemas.openxmlformats.org/officeDocument/2006/math">
                    <m:oMathParaPr>
                      <m:jc m:val="centerGroup"/>
                    </m:oMathParaPr>
                    <m:oMath xmlns:m="http://schemas.openxmlformats.org/officeDocument/2006/math">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𝑤</m:t>
                          </m:r>
                        </m:e>
                        <m:sup>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𝑘</m:t>
                          </m:r>
                          <m:r>
                            <a:rPr lang="en-US" i="1">
                              <a:solidFill>
                                <a:srgbClr val="9900CC"/>
                              </a:solidFill>
                              <a:latin typeface="Cambria Math" panose="02040503050406030204" pitchFamily="18" charset="0"/>
                              <a:ea typeface="Cambria Math" panose="02040503050406030204" pitchFamily="18" charset="0"/>
                            </a:rPr>
                            <m:t>)</m:t>
                          </m:r>
                        </m:sup>
                      </m:sSup>
                      <m:r>
                        <a:rPr lang="en-US" b="0" i="1" smtClean="0">
                          <a:solidFill>
                            <a:srgbClr val="9900CC"/>
                          </a:solidFill>
                          <a:latin typeface="Cambria Math" panose="02040503050406030204" pitchFamily="18" charset="0"/>
                          <a:ea typeface="Cambria Math" panose="02040503050406030204" pitchFamily="18" charset="0"/>
                        </a:rPr>
                        <m:t>←</m:t>
                      </m:r>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𝑤</m:t>
                          </m:r>
                        </m:e>
                        <m:sup>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𝑘</m:t>
                          </m:r>
                          <m:r>
                            <a:rPr lang="en-US" i="1">
                              <a:solidFill>
                                <a:srgbClr val="9900CC"/>
                              </a:solidFill>
                              <a:latin typeface="Cambria Math" panose="02040503050406030204" pitchFamily="18" charset="0"/>
                              <a:ea typeface="Cambria Math" panose="02040503050406030204" pitchFamily="18" charset="0"/>
                            </a:rPr>
                            <m:t>)</m:t>
                          </m:r>
                        </m:sup>
                      </m:sSup>
                      <m:r>
                        <a:rPr lang="en-US" b="0" i="1" smtClean="0">
                          <a:solidFill>
                            <a:srgbClr val="9900CC"/>
                          </a:solidFill>
                          <a:latin typeface="Cambria Math" panose="02040503050406030204" pitchFamily="18" charset="0"/>
                          <a:ea typeface="Cambria Math" panose="02040503050406030204" pitchFamily="18" charset="0"/>
                        </a:rPr>
                        <m:t>−</m:t>
                      </m:r>
                      <m:f>
                        <m:fPr>
                          <m:ctrlPr>
                            <a:rPr lang="en-US" b="0" i="1" smtClean="0">
                              <a:solidFill>
                                <a:srgbClr val="C00000"/>
                              </a:solidFill>
                              <a:latin typeface="Cambria Math" panose="02040503050406030204" pitchFamily="18" charset="0"/>
                              <a:ea typeface="Cambria Math" panose="02040503050406030204" pitchFamily="18" charset="0"/>
                            </a:rPr>
                          </m:ctrlPr>
                        </m:fPr>
                        <m:num>
                          <m:r>
                            <a:rPr lang="en-US" b="0" i="1" smtClean="0">
                              <a:solidFill>
                                <a:srgbClr val="C00000"/>
                              </a:solidFill>
                              <a:latin typeface="Cambria Math" panose="02040503050406030204" pitchFamily="18" charset="0"/>
                              <a:ea typeface="Cambria Math" panose="02040503050406030204" pitchFamily="18" charset="0"/>
                            </a:rPr>
                            <m:t>𝜂</m:t>
                          </m:r>
                        </m:num>
                        <m:den>
                          <m:rad>
                            <m:radPr>
                              <m:degHide m:val="on"/>
                              <m:ctrlPr>
                                <a:rPr lang="en-US" b="0" i="1" smtClean="0">
                                  <a:solidFill>
                                    <a:srgbClr val="C00000"/>
                                  </a:solidFill>
                                  <a:latin typeface="Cambria Math" panose="02040503050406030204" pitchFamily="18" charset="0"/>
                                  <a:ea typeface="Cambria Math" panose="02040503050406030204" pitchFamily="18" charset="0"/>
                                </a:rPr>
                              </m:ctrlPr>
                            </m:radPr>
                            <m:deg/>
                            <m:e>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𝑣</m:t>
                                  </m:r>
                                </m:e>
                                <m: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𝑘</m:t>
                                  </m:r>
                                  <m:r>
                                    <a:rPr lang="en-US" b="0" i="1" smtClean="0">
                                      <a:solidFill>
                                        <a:srgbClr val="C00000"/>
                                      </a:solidFill>
                                      <a:latin typeface="Cambria Math" panose="02040503050406030204" pitchFamily="18" charset="0"/>
                                      <a:ea typeface="Cambria Math" panose="02040503050406030204" pitchFamily="18" charset="0"/>
                                    </a:rPr>
                                    <m:t>)</m:t>
                                  </m:r>
                                </m:sup>
                              </m:sSup>
                            </m:e>
                          </m:rad>
                          <m:r>
                            <a:rPr lang="en-US" i="1">
                              <a:solidFill>
                                <a:srgbClr val="C00000"/>
                              </a:solidFill>
                              <a:latin typeface="Cambria Math" panose="02040503050406030204" pitchFamily="18" charset="0"/>
                              <a:ea typeface="Cambria Math" panose="02040503050406030204" pitchFamily="18" charset="0"/>
                            </a:rPr>
                            <m:t>+</m:t>
                          </m:r>
                          <m:r>
                            <a:rPr lang="en-US" i="1">
                              <a:solidFill>
                                <a:srgbClr val="C00000"/>
                              </a:solidFill>
                              <a:latin typeface="Cambria Math" panose="02040503050406030204" pitchFamily="18" charset="0"/>
                              <a:ea typeface="Cambria Math" panose="02040503050406030204" pitchFamily="18" charset="0"/>
                            </a:rPr>
                            <m:t>𝜖</m:t>
                          </m:r>
                        </m:den>
                      </m:f>
                      <m:r>
                        <a:rPr lang="en-US" b="0" i="1" smtClean="0">
                          <a:solidFill>
                            <a:srgbClr val="C00000"/>
                          </a:solidFill>
                          <a:latin typeface="Cambria Math" panose="02040503050406030204" pitchFamily="18" charset="0"/>
                          <a:ea typeface="Cambria Math" panose="02040503050406030204" pitchFamily="18" charset="0"/>
                        </a:rPr>
                        <m:t> </m:t>
                      </m:r>
                      <m:f>
                        <m:fPr>
                          <m:ctrlPr>
                            <a:rPr lang="en-US" b="0" i="1" smtClean="0">
                              <a:solidFill>
                                <a:srgbClr val="9900CC"/>
                              </a:solidFill>
                              <a:latin typeface="Cambria Math" panose="02040503050406030204" pitchFamily="18" charset="0"/>
                              <a:ea typeface="Cambria Math" panose="02040503050406030204" pitchFamily="18" charset="0"/>
                            </a:rPr>
                          </m:ctrlPr>
                        </m:fPr>
                        <m:num>
                          <m:r>
                            <a:rPr lang="en-US" b="0" i="1" smtClean="0">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𝐿</m:t>
                          </m:r>
                        </m:num>
                        <m:den>
                          <m:r>
                            <a:rPr lang="en-US" b="0" i="1" smtClean="0">
                              <a:solidFill>
                                <a:srgbClr val="9900CC"/>
                              </a:solidFill>
                              <a:latin typeface="Cambria Math" panose="02040503050406030204" pitchFamily="18" charset="0"/>
                              <a:ea typeface="Cambria Math" panose="02040503050406030204" pitchFamily="18" charset="0"/>
                            </a:rPr>
                            <m:t>𝜕</m:t>
                          </m:r>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𝑤</m:t>
                              </m:r>
                            </m:e>
                            <m:sup>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𝑘</m:t>
                              </m:r>
                              <m:r>
                                <a:rPr lang="en-US" i="1">
                                  <a:solidFill>
                                    <a:srgbClr val="9900CC"/>
                                  </a:solidFill>
                                  <a:latin typeface="Cambria Math" panose="02040503050406030204" pitchFamily="18" charset="0"/>
                                  <a:ea typeface="Cambria Math" panose="02040503050406030204" pitchFamily="18" charset="0"/>
                                </a:rPr>
                                <m:t>)</m:t>
                              </m:r>
                            </m:sup>
                          </m:sSup>
                        </m:den>
                      </m:f>
                    </m:oMath>
                  </m:oMathPara>
                </a14:m>
                <a:endParaRPr lang="en-US" b="0" dirty="0">
                  <a:solidFill>
                    <a:srgbClr val="9900CC"/>
                  </a:solidFill>
                  <a:ea typeface="Cambria Math" panose="02040503050406030204" pitchFamily="18" charset="0"/>
                </a:endParaRPr>
              </a:p>
              <a:p>
                <a:pPr marL="857250" lvl="1" indent="-457200">
                  <a:buFont typeface="Arial" panose="020B0604020202020204" pitchFamily="34" charset="0"/>
                  <a:buChar char="•"/>
                </a:pPr>
                <a:endParaRPr lang="en-US" sz="800" dirty="0"/>
              </a:p>
              <a:p>
                <a:pPr marL="857250" lvl="1" indent="-457200">
                  <a:buFont typeface="Arial" panose="020B0604020202020204" pitchFamily="34" charset="0"/>
                  <a:buChar char="•"/>
                </a:pPr>
                <a:r>
                  <a:rPr lang="en-US" sz="2400" dirty="0"/>
                  <a:t>Parameters with small gradients get large updates and vice versa </a:t>
                </a:r>
              </a:p>
              <a:p>
                <a:pPr marL="857250" lvl="1" indent="-457200">
                  <a:buFont typeface="Arial" panose="020B0604020202020204" pitchFamily="34" charset="0"/>
                  <a:buChar char="•"/>
                </a:pPr>
                <a:r>
                  <a:rPr lang="en-US" sz="2400" dirty="0"/>
                  <a:t>Problem: long-ago gradient magnitudes are not “forgotten” so learning rate decays too quickly</a:t>
                </a:r>
              </a:p>
            </p:txBody>
          </p:sp>
        </mc:Choice>
        <mc:Fallback xmlns="">
          <p:sp>
            <p:nvSpPr>
              <p:cNvPr id="3" name="Content Placeholder 2">
                <a:extLst>
                  <a:ext uri="{FF2B5EF4-FFF2-40B4-BE49-F238E27FC236}">
                    <a16:creationId xmlns:a16="http://schemas.microsoft.com/office/drawing/2014/main" id="{9671BFAF-2E76-224C-8E5A-C40178E983D3}"/>
                  </a:ext>
                </a:extLst>
              </p:cNvPr>
              <p:cNvSpPr>
                <a:spLocks noGrp="1" noRot="1" noChangeAspect="1" noMove="1" noResize="1" noEditPoints="1" noAdjustHandles="1" noChangeArrowheads="1" noChangeShapeType="1" noTextEdit="1"/>
              </p:cNvSpPr>
              <p:nvPr>
                <p:ph idx="1"/>
              </p:nvPr>
            </p:nvSpPr>
            <p:spPr>
              <a:xfrm>
                <a:off x="533400" y="914400"/>
                <a:ext cx="10744200" cy="5257800"/>
              </a:xfrm>
              <a:blipFill>
                <a:blip r:embed="rId2"/>
                <a:stretch>
                  <a:fillRect l="-945" t="-1449" r="-70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CD4EC9D-8B81-AB4F-B6C8-179268D43AF6}"/>
              </a:ext>
            </a:extLst>
          </p:cNvPr>
          <p:cNvSpPr txBox="1"/>
          <p:nvPr/>
        </p:nvSpPr>
        <p:spPr>
          <a:xfrm>
            <a:off x="762000" y="6235700"/>
            <a:ext cx="10325100" cy="369332"/>
          </a:xfrm>
          <a:prstGeom prst="rect">
            <a:avLst/>
          </a:prstGeom>
          <a:noFill/>
        </p:spPr>
        <p:txBody>
          <a:bodyPr wrap="square" rtlCol="0">
            <a:spAutoFit/>
          </a:bodyPr>
          <a:lstStyle/>
          <a:p>
            <a:pPr algn="ctr"/>
            <a:r>
              <a:rPr lang="en-US" sz="1800" b="0" dirty="0"/>
              <a:t>J. </a:t>
            </a:r>
            <a:r>
              <a:rPr lang="en-US" sz="1800" b="0" dirty="0" err="1"/>
              <a:t>Duchi</a:t>
            </a:r>
            <a:r>
              <a:rPr lang="en-US" sz="1800" b="0" dirty="0"/>
              <a:t>, </a:t>
            </a:r>
            <a:r>
              <a:rPr lang="en-US" sz="1800" b="0" dirty="0">
                <a:hlinkClick r:id="rId3"/>
              </a:rPr>
              <a:t>Adaptive </a:t>
            </a:r>
            <a:r>
              <a:rPr lang="en-US" sz="1800" b="0" dirty="0" err="1">
                <a:hlinkClick r:id="rId3"/>
              </a:rPr>
              <a:t>subgradient</a:t>
            </a:r>
            <a:r>
              <a:rPr lang="en-US" sz="1800" b="0" dirty="0">
                <a:hlinkClick r:id="rId3"/>
              </a:rPr>
              <a:t> methods for online learning and stochastic optimization</a:t>
            </a:r>
            <a:r>
              <a:rPr lang="en-US" sz="1800" b="0" dirty="0"/>
              <a:t>, JMLR 2011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2440BCA-D0A3-1640-B399-078F7D7DD2B5}"/>
                  </a:ext>
                </a:extLst>
              </p:cNvPr>
              <p:cNvSpPr txBox="1"/>
              <p:nvPr/>
            </p:nvSpPr>
            <p:spPr>
              <a:xfrm>
                <a:off x="8382000" y="2581870"/>
                <a:ext cx="3581400" cy="923330"/>
              </a:xfrm>
              <a:prstGeom prst="rect">
                <a:avLst/>
              </a:prstGeom>
              <a:noFill/>
            </p:spPr>
            <p:txBody>
              <a:bodyPr wrap="square" rtlCol="0">
                <a:spAutoFit/>
              </a:bodyPr>
              <a:lstStyle/>
              <a:p>
                <a:r>
                  <a:rPr lang="en-US" sz="1800" b="0" dirty="0"/>
                  <a:t>Update running sum of squared magnitudes of gradient </a:t>
                </a:r>
                <a:r>
                  <a:rPr lang="en-US" sz="1800" b="0" dirty="0" err="1"/>
                  <a:t>w.r.t</a:t>
                </a:r>
                <a:r>
                  <a:rPr lang="en-US" sz="1800" b="0" dirty="0"/>
                  <a:t>. </a:t>
                </a:r>
                <a14:m>
                  <m:oMath xmlns:m="http://schemas.openxmlformats.org/officeDocument/2006/math">
                    <m:r>
                      <a:rPr lang="en-US" sz="1800" b="0" i="1" dirty="0" smtClean="0">
                        <a:latin typeface="Cambria Math" panose="02040503050406030204" pitchFamily="18" charset="0"/>
                      </a:rPr>
                      <m:t>𝑘</m:t>
                    </m:r>
                  </m:oMath>
                </a14:m>
                <a:r>
                  <a:rPr lang="en-US" sz="1800" b="0" dirty="0"/>
                  <a:t>th weight</a:t>
                </a:r>
              </a:p>
            </p:txBody>
          </p:sp>
        </mc:Choice>
        <mc:Fallback xmlns="">
          <p:sp>
            <p:nvSpPr>
              <p:cNvPr id="5" name="TextBox 4">
                <a:extLst>
                  <a:ext uri="{FF2B5EF4-FFF2-40B4-BE49-F238E27FC236}">
                    <a16:creationId xmlns:a16="http://schemas.microsoft.com/office/drawing/2014/main" id="{D2440BCA-D0A3-1640-B399-078F7D7DD2B5}"/>
                  </a:ext>
                </a:extLst>
              </p:cNvPr>
              <p:cNvSpPr txBox="1">
                <a:spLocks noRot="1" noChangeAspect="1" noMove="1" noResize="1" noEditPoints="1" noAdjustHandles="1" noChangeArrowheads="1" noChangeShapeType="1" noTextEdit="1"/>
              </p:cNvSpPr>
              <p:nvPr/>
            </p:nvSpPr>
            <p:spPr>
              <a:xfrm>
                <a:off x="8382000" y="2581870"/>
                <a:ext cx="3581400" cy="923330"/>
              </a:xfrm>
              <a:prstGeom prst="rect">
                <a:avLst/>
              </a:prstGeom>
              <a:blipFill>
                <a:blip r:embed="rId4"/>
                <a:stretch>
                  <a:fillRect l="-1418" t="-1351" b="-94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7BCF137-8881-5842-8CD7-C7F42EA818B0}"/>
                  </a:ext>
                </a:extLst>
              </p:cNvPr>
              <p:cNvSpPr txBox="1"/>
              <p:nvPr/>
            </p:nvSpPr>
            <p:spPr>
              <a:xfrm>
                <a:off x="8382000" y="3496270"/>
                <a:ext cx="3200400" cy="923330"/>
              </a:xfrm>
              <a:prstGeom prst="rect">
                <a:avLst/>
              </a:prstGeom>
              <a:noFill/>
            </p:spPr>
            <p:txBody>
              <a:bodyPr wrap="square" rtlCol="0">
                <a:spAutoFit/>
              </a:bodyPr>
              <a:lstStyle/>
              <a:p>
                <a:r>
                  <a:rPr lang="en-US" sz="1800" b="0" dirty="0"/>
                  <a:t>Scale learning rate for </a:t>
                </a:r>
                <a14:m>
                  <m:oMath xmlns:m="http://schemas.openxmlformats.org/officeDocument/2006/math">
                    <m:r>
                      <a:rPr lang="en-US" sz="1800" b="0" i="1" dirty="0" smtClean="0">
                        <a:latin typeface="Cambria Math" panose="02040503050406030204" pitchFamily="18" charset="0"/>
                      </a:rPr>
                      <m:t>𝑘</m:t>
                    </m:r>
                  </m:oMath>
                </a14:m>
                <a:r>
                  <a:rPr lang="en-US" sz="1800" b="0" dirty="0"/>
                  <a:t>th weight by inverse of the magnitude, update </a:t>
                </a:r>
                <a14:m>
                  <m:oMath xmlns:m="http://schemas.openxmlformats.org/officeDocument/2006/math">
                    <m:r>
                      <a:rPr lang="en-US" sz="1800" b="0" i="1" dirty="0" smtClean="0">
                        <a:latin typeface="Cambria Math" panose="02040503050406030204" pitchFamily="18" charset="0"/>
                      </a:rPr>
                      <m:t>𝑘</m:t>
                    </m:r>
                  </m:oMath>
                </a14:m>
                <a:r>
                  <a:rPr lang="en-US" sz="1800" b="0" dirty="0"/>
                  <a:t>th weight</a:t>
                </a:r>
              </a:p>
            </p:txBody>
          </p:sp>
        </mc:Choice>
        <mc:Fallback xmlns="">
          <p:sp>
            <p:nvSpPr>
              <p:cNvPr id="6" name="TextBox 5">
                <a:extLst>
                  <a:ext uri="{FF2B5EF4-FFF2-40B4-BE49-F238E27FC236}">
                    <a16:creationId xmlns:a16="http://schemas.microsoft.com/office/drawing/2014/main" id="{07BCF137-8881-5842-8CD7-C7F42EA818B0}"/>
                  </a:ext>
                </a:extLst>
              </p:cNvPr>
              <p:cNvSpPr txBox="1">
                <a:spLocks noRot="1" noChangeAspect="1" noMove="1" noResize="1" noEditPoints="1" noAdjustHandles="1" noChangeArrowheads="1" noChangeShapeType="1" noTextEdit="1"/>
              </p:cNvSpPr>
              <p:nvPr/>
            </p:nvSpPr>
            <p:spPr>
              <a:xfrm>
                <a:off x="8382000" y="3496270"/>
                <a:ext cx="3200400" cy="923330"/>
              </a:xfrm>
              <a:prstGeom prst="rect">
                <a:avLst/>
              </a:prstGeom>
              <a:blipFill>
                <a:blip r:embed="rId5"/>
                <a:stretch>
                  <a:fillRect l="-1587" t="-1351" r="-794" b="-9459"/>
                </a:stretch>
              </a:blipFill>
            </p:spPr>
            <p:txBody>
              <a:bodyPr/>
              <a:lstStyle/>
              <a:p>
                <a:r>
                  <a:rPr lang="en-US">
                    <a:noFill/>
                  </a:rPr>
                  <a:t> </a:t>
                </a:r>
              </a:p>
            </p:txBody>
          </p:sp>
        </mc:Fallback>
      </mc:AlternateContent>
    </p:spTree>
    <p:extLst>
      <p:ext uri="{BB962C8B-B14F-4D97-AF65-F5344CB8AC3E}">
        <p14:creationId xmlns:p14="http://schemas.microsoft.com/office/powerpoint/2010/main" val="3099168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0421A-9707-F646-BE92-FCC85EBAAEE6}"/>
              </a:ext>
            </a:extLst>
          </p:cNvPr>
          <p:cNvSpPr>
            <a:spLocks noGrp="1"/>
          </p:cNvSpPr>
          <p:nvPr>
            <p:ph type="title"/>
          </p:nvPr>
        </p:nvSpPr>
        <p:spPr/>
        <p:txBody>
          <a:bodyPr/>
          <a:lstStyle/>
          <a:p>
            <a:r>
              <a:rPr lang="en-US" dirty="0" err="1"/>
              <a:t>RMSProp</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E28F11-A63D-1B48-B437-F018B9B63136}"/>
                  </a:ext>
                </a:extLst>
              </p:cNvPr>
              <p:cNvSpPr>
                <a:spLocks noGrp="1"/>
              </p:cNvSpPr>
              <p:nvPr>
                <p:ph idx="1"/>
              </p:nvPr>
            </p:nvSpPr>
            <p:spPr/>
            <p:txBody>
              <a:bodyPr/>
              <a:lstStyle/>
              <a:p>
                <a:pPr marL="457200" indent="-457200">
                  <a:buFont typeface="Arial" panose="020B0604020202020204" pitchFamily="34" charset="0"/>
                  <a:buChar char="•"/>
                </a:pPr>
                <a:r>
                  <a:rPr lang="en-US" dirty="0"/>
                  <a:t>Introduce decay factor </a:t>
                </a:r>
                <a14:m>
                  <m:oMath xmlns:m="http://schemas.openxmlformats.org/officeDocument/2006/math">
                    <m:r>
                      <a:rPr lang="en-US" i="1" smtClean="0">
                        <a:solidFill>
                          <a:srgbClr val="9900CC"/>
                        </a:solidFill>
                        <a:latin typeface="Cambria Math" panose="02040503050406030204" pitchFamily="18" charset="0"/>
                        <a:ea typeface="Cambria Math" panose="02040503050406030204" pitchFamily="18" charset="0"/>
                      </a:rPr>
                      <m:t>𝛽</m:t>
                    </m:r>
                  </m:oMath>
                </a14:m>
                <a:r>
                  <a:rPr lang="en-US" dirty="0"/>
                  <a:t> (typically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0.9</m:t>
                    </m:r>
                  </m:oMath>
                </a14:m>
                <a:r>
                  <a:rPr lang="en-US" dirty="0"/>
                  <a:t>) to </a:t>
                </a:r>
                <a:r>
                  <a:rPr lang="en-US" dirty="0" err="1"/>
                  <a:t>downweight</a:t>
                </a:r>
                <a:r>
                  <a:rPr lang="en-US" dirty="0"/>
                  <a:t> past history exponentially:</a:t>
                </a:r>
              </a:p>
              <a:p>
                <a:pPr marL="457200" indent="-457200">
                  <a:buFont typeface="Arial" panose="020B0604020202020204" pitchFamily="34" charset="0"/>
                  <a:buChar char="•"/>
                </a:pPr>
                <a:endParaRPr lang="en-US" dirty="0"/>
              </a:p>
              <a:p>
                <a:pPr marL="0" indent="0"/>
                <a14:m>
                  <m:oMathPara xmlns:m="http://schemas.openxmlformats.org/officeDocument/2006/math">
                    <m:oMathParaPr>
                      <m:jc m:val="centerGroup"/>
                    </m:oMathParaPr>
                    <m:oMath xmlns:m="http://schemas.openxmlformats.org/officeDocument/2006/math">
                      <m:sSup>
                        <m:sSupPr>
                          <m:ctrlPr>
                            <a:rPr lang="en-US" b="0" i="1" smtClean="0">
                              <a:solidFill>
                                <a:srgbClr val="7030A0"/>
                              </a:solidFill>
                              <a:latin typeface="Cambria Math" panose="02040503050406030204" pitchFamily="18" charset="0"/>
                              <a:ea typeface="Cambria Math" panose="02040503050406030204" pitchFamily="18" charset="0"/>
                            </a:rPr>
                          </m:ctrlPr>
                        </m:sSupPr>
                        <m:e>
                          <m:r>
                            <a:rPr lang="en-US" b="0" i="1" smtClean="0">
                              <a:solidFill>
                                <a:srgbClr val="7030A0"/>
                              </a:solidFill>
                              <a:latin typeface="Cambria Math" panose="02040503050406030204" pitchFamily="18" charset="0"/>
                              <a:ea typeface="Cambria Math" panose="02040503050406030204" pitchFamily="18" charset="0"/>
                            </a:rPr>
                            <m:t>𝑣</m:t>
                          </m:r>
                        </m:e>
                        <m:sup>
                          <m:r>
                            <a:rPr lang="en-US" b="0" i="1" smtClean="0">
                              <a:solidFill>
                                <a:srgbClr val="7030A0"/>
                              </a:solidFill>
                              <a:latin typeface="Cambria Math" panose="02040503050406030204" pitchFamily="18" charset="0"/>
                              <a:ea typeface="Cambria Math" panose="02040503050406030204" pitchFamily="18" charset="0"/>
                            </a:rPr>
                            <m:t>(</m:t>
                          </m:r>
                          <m:r>
                            <a:rPr lang="en-US" b="0" i="1" smtClean="0">
                              <a:solidFill>
                                <a:srgbClr val="7030A0"/>
                              </a:solidFill>
                              <a:latin typeface="Cambria Math" panose="02040503050406030204" pitchFamily="18" charset="0"/>
                              <a:ea typeface="Cambria Math" panose="02040503050406030204" pitchFamily="18" charset="0"/>
                            </a:rPr>
                            <m:t>𝑘</m:t>
                          </m:r>
                          <m:r>
                            <a:rPr lang="en-US" b="0" i="1" smtClean="0">
                              <a:solidFill>
                                <a:srgbClr val="7030A0"/>
                              </a:solidFill>
                              <a:latin typeface="Cambria Math" panose="02040503050406030204" pitchFamily="18" charset="0"/>
                              <a:ea typeface="Cambria Math" panose="02040503050406030204" pitchFamily="18" charset="0"/>
                            </a:rPr>
                            <m:t>)</m:t>
                          </m:r>
                        </m:sup>
                      </m:sSup>
                      <m:r>
                        <a:rPr lang="en-US" i="1">
                          <a:solidFill>
                            <a:srgbClr val="7030A0"/>
                          </a:solidFill>
                          <a:latin typeface="Cambria Math" panose="02040503050406030204" pitchFamily="18" charset="0"/>
                          <a:ea typeface="Cambria Math" panose="02040503050406030204" pitchFamily="18" charset="0"/>
                        </a:rPr>
                        <m:t>←</m:t>
                      </m:r>
                      <m:r>
                        <a:rPr lang="en-US" i="1" smtClean="0">
                          <a:solidFill>
                            <a:srgbClr val="C00000"/>
                          </a:solidFill>
                          <a:latin typeface="Cambria Math" panose="02040503050406030204" pitchFamily="18" charset="0"/>
                          <a:ea typeface="Cambria Math" panose="02040503050406030204" pitchFamily="18" charset="0"/>
                        </a:rPr>
                        <m:t>𝛽</m:t>
                      </m:r>
                      <m:sSup>
                        <m:sSupPr>
                          <m:ctrlPr>
                            <a:rPr lang="en-US" i="1">
                              <a:solidFill>
                                <a:srgbClr val="7030A0"/>
                              </a:solidFill>
                              <a:latin typeface="Cambria Math" panose="02040503050406030204" pitchFamily="18" charset="0"/>
                              <a:ea typeface="Cambria Math" panose="02040503050406030204" pitchFamily="18" charset="0"/>
                            </a:rPr>
                          </m:ctrlPr>
                        </m:sSupPr>
                        <m:e>
                          <m:r>
                            <a:rPr lang="en-US" i="1">
                              <a:solidFill>
                                <a:srgbClr val="7030A0"/>
                              </a:solidFill>
                              <a:latin typeface="Cambria Math" panose="02040503050406030204" pitchFamily="18" charset="0"/>
                              <a:ea typeface="Cambria Math" panose="02040503050406030204" pitchFamily="18" charset="0"/>
                            </a:rPr>
                            <m:t>𝑣</m:t>
                          </m:r>
                        </m:e>
                        <m:sup>
                          <m:r>
                            <a:rPr lang="en-US" i="1">
                              <a:solidFill>
                                <a:srgbClr val="7030A0"/>
                              </a:solidFill>
                              <a:latin typeface="Cambria Math" panose="02040503050406030204" pitchFamily="18" charset="0"/>
                              <a:ea typeface="Cambria Math" panose="02040503050406030204" pitchFamily="18" charset="0"/>
                            </a:rPr>
                            <m:t>(</m:t>
                          </m:r>
                          <m:r>
                            <a:rPr lang="en-US" i="1">
                              <a:solidFill>
                                <a:srgbClr val="7030A0"/>
                              </a:solidFill>
                              <a:latin typeface="Cambria Math" panose="02040503050406030204" pitchFamily="18" charset="0"/>
                              <a:ea typeface="Cambria Math" panose="02040503050406030204" pitchFamily="18" charset="0"/>
                            </a:rPr>
                            <m:t>𝑘</m:t>
                          </m:r>
                          <m:r>
                            <a:rPr lang="en-US" i="1">
                              <a:solidFill>
                                <a:srgbClr val="7030A0"/>
                              </a:solidFill>
                              <a:latin typeface="Cambria Math" panose="02040503050406030204" pitchFamily="18" charset="0"/>
                              <a:ea typeface="Cambria Math" panose="02040503050406030204" pitchFamily="18" charset="0"/>
                            </a:rPr>
                            <m:t>)</m:t>
                          </m:r>
                        </m:sup>
                      </m:sSup>
                      <m:r>
                        <a:rPr lang="en-US" i="1">
                          <a:solidFill>
                            <a:srgbClr val="7030A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𝛽</m:t>
                      </m:r>
                      <m:r>
                        <a:rPr lang="en-US" b="0" i="1" smtClean="0">
                          <a:solidFill>
                            <a:srgbClr val="C00000"/>
                          </a:solidFill>
                          <a:latin typeface="Cambria Math" panose="02040503050406030204" pitchFamily="18" charset="0"/>
                          <a:ea typeface="Cambria Math" panose="02040503050406030204" pitchFamily="18" charset="0"/>
                        </a:rPr>
                        <m:t>)</m:t>
                      </m:r>
                      <m:sSup>
                        <m:sSupPr>
                          <m:ctrlPr>
                            <a:rPr lang="en-US" i="1" smtClean="0">
                              <a:solidFill>
                                <a:srgbClr val="7030A0"/>
                              </a:solidFill>
                              <a:latin typeface="Cambria Math" panose="02040503050406030204" pitchFamily="18" charset="0"/>
                              <a:ea typeface="Cambria Math" panose="02040503050406030204" pitchFamily="18" charset="0"/>
                            </a:rPr>
                          </m:ctrlPr>
                        </m:sSupPr>
                        <m:e>
                          <m:d>
                            <m:dPr>
                              <m:ctrlPr>
                                <a:rPr lang="en-US" i="1">
                                  <a:solidFill>
                                    <a:srgbClr val="7030A0"/>
                                  </a:solidFill>
                                  <a:latin typeface="Cambria Math" panose="02040503050406030204" pitchFamily="18" charset="0"/>
                                  <a:ea typeface="Cambria Math" panose="02040503050406030204" pitchFamily="18" charset="0"/>
                                </a:rPr>
                              </m:ctrlPr>
                            </m:dPr>
                            <m:e>
                              <m:f>
                                <m:fPr>
                                  <m:ctrlPr>
                                    <a:rPr lang="en-US" i="1">
                                      <a:solidFill>
                                        <a:srgbClr val="7030A0"/>
                                      </a:solidFill>
                                      <a:latin typeface="Cambria Math" panose="02040503050406030204" pitchFamily="18" charset="0"/>
                                      <a:ea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rPr>
                                    <m:t>𝜕</m:t>
                                  </m:r>
                                  <m:r>
                                    <a:rPr lang="en-US" i="1">
                                      <a:solidFill>
                                        <a:srgbClr val="7030A0"/>
                                      </a:solidFill>
                                      <a:latin typeface="Cambria Math" panose="02040503050406030204" pitchFamily="18" charset="0"/>
                                      <a:ea typeface="Cambria Math" panose="02040503050406030204" pitchFamily="18" charset="0"/>
                                    </a:rPr>
                                    <m:t>𝐿</m:t>
                                  </m:r>
                                </m:num>
                                <m:den>
                                  <m:r>
                                    <a:rPr lang="en-US" i="1">
                                      <a:solidFill>
                                        <a:srgbClr val="7030A0"/>
                                      </a:solidFill>
                                      <a:latin typeface="Cambria Math" panose="02040503050406030204" pitchFamily="18" charset="0"/>
                                      <a:ea typeface="Cambria Math" panose="02040503050406030204" pitchFamily="18" charset="0"/>
                                    </a:rPr>
                                    <m:t>𝜕</m:t>
                                  </m:r>
                                  <m:sSup>
                                    <m:sSupPr>
                                      <m:ctrlPr>
                                        <a:rPr lang="en-US" i="1">
                                          <a:solidFill>
                                            <a:srgbClr val="7030A0"/>
                                          </a:solidFill>
                                          <a:latin typeface="Cambria Math" panose="02040503050406030204" pitchFamily="18" charset="0"/>
                                          <a:ea typeface="Cambria Math" panose="02040503050406030204" pitchFamily="18" charset="0"/>
                                        </a:rPr>
                                      </m:ctrlPr>
                                    </m:sSupPr>
                                    <m:e>
                                      <m:r>
                                        <a:rPr lang="en-US" i="1">
                                          <a:solidFill>
                                            <a:srgbClr val="7030A0"/>
                                          </a:solidFill>
                                          <a:latin typeface="Cambria Math" panose="02040503050406030204" pitchFamily="18" charset="0"/>
                                          <a:ea typeface="Cambria Math" panose="02040503050406030204" pitchFamily="18" charset="0"/>
                                        </a:rPr>
                                        <m:t>𝑤</m:t>
                                      </m:r>
                                    </m:e>
                                    <m:sup>
                                      <m:r>
                                        <a:rPr lang="en-US" i="1">
                                          <a:solidFill>
                                            <a:srgbClr val="7030A0"/>
                                          </a:solidFill>
                                          <a:latin typeface="Cambria Math" panose="02040503050406030204" pitchFamily="18" charset="0"/>
                                          <a:ea typeface="Cambria Math" panose="02040503050406030204" pitchFamily="18" charset="0"/>
                                        </a:rPr>
                                        <m:t>(</m:t>
                                      </m:r>
                                      <m:r>
                                        <a:rPr lang="en-US" i="1">
                                          <a:solidFill>
                                            <a:srgbClr val="7030A0"/>
                                          </a:solidFill>
                                          <a:latin typeface="Cambria Math" panose="02040503050406030204" pitchFamily="18" charset="0"/>
                                          <a:ea typeface="Cambria Math" panose="02040503050406030204" pitchFamily="18" charset="0"/>
                                        </a:rPr>
                                        <m:t>𝑘</m:t>
                                      </m:r>
                                      <m:r>
                                        <a:rPr lang="en-US" i="1">
                                          <a:solidFill>
                                            <a:srgbClr val="7030A0"/>
                                          </a:solidFill>
                                          <a:latin typeface="Cambria Math" panose="02040503050406030204" pitchFamily="18" charset="0"/>
                                          <a:ea typeface="Cambria Math" panose="02040503050406030204" pitchFamily="18" charset="0"/>
                                        </a:rPr>
                                        <m:t>)</m:t>
                                      </m:r>
                                    </m:sup>
                                  </m:sSup>
                                </m:den>
                              </m:f>
                            </m:e>
                          </m:d>
                        </m:e>
                        <m:sup>
                          <m:r>
                            <a:rPr lang="en-US" i="1">
                              <a:solidFill>
                                <a:srgbClr val="7030A0"/>
                              </a:solidFill>
                              <a:latin typeface="Cambria Math" panose="02040503050406030204" pitchFamily="18" charset="0"/>
                              <a:ea typeface="Cambria Math" panose="02040503050406030204" pitchFamily="18" charset="0"/>
                            </a:rPr>
                            <m:t>2</m:t>
                          </m:r>
                        </m:sup>
                      </m:sSup>
                    </m:oMath>
                  </m:oMathPara>
                </a14:m>
                <a:endParaRPr lang="en-US" dirty="0">
                  <a:solidFill>
                    <a:srgbClr val="9900CC"/>
                  </a:solidFill>
                  <a:ea typeface="Cambria Math" panose="02040503050406030204" pitchFamily="18" charset="0"/>
                </a:endParaRPr>
              </a:p>
              <a:p>
                <a:pPr marL="0" indent="0"/>
                <a:endParaRPr lang="en-US" dirty="0">
                  <a:solidFill>
                    <a:srgbClr val="9900CC"/>
                  </a:solidFill>
                  <a:ea typeface="Cambria Math" panose="02040503050406030204" pitchFamily="18" charset="0"/>
                </a:endParaRPr>
              </a:p>
              <a:p>
                <a:pPr marL="0" indent="0"/>
                <a14:m>
                  <m:oMathPara xmlns:m="http://schemas.openxmlformats.org/officeDocument/2006/math">
                    <m:oMathParaPr>
                      <m:jc m:val="centerGroup"/>
                    </m:oMathParaPr>
                    <m:oMath xmlns:m="http://schemas.openxmlformats.org/officeDocument/2006/math">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𝑤</m:t>
                          </m:r>
                        </m:e>
                        <m:sup>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𝑘</m:t>
                          </m:r>
                          <m:r>
                            <a:rPr lang="en-US" i="1">
                              <a:solidFill>
                                <a:srgbClr val="9900CC"/>
                              </a:solidFill>
                              <a:latin typeface="Cambria Math" panose="02040503050406030204" pitchFamily="18" charset="0"/>
                              <a:ea typeface="Cambria Math" panose="02040503050406030204" pitchFamily="18" charset="0"/>
                            </a:rPr>
                            <m:t>)</m:t>
                          </m:r>
                        </m:sup>
                      </m:sSup>
                      <m:r>
                        <a:rPr lang="en-US" i="1">
                          <a:solidFill>
                            <a:srgbClr val="9900CC"/>
                          </a:solidFill>
                          <a:latin typeface="Cambria Math" panose="02040503050406030204" pitchFamily="18" charset="0"/>
                          <a:ea typeface="Cambria Math" panose="02040503050406030204" pitchFamily="18" charset="0"/>
                        </a:rPr>
                        <m:t>←</m:t>
                      </m:r>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𝑤</m:t>
                          </m:r>
                        </m:e>
                        <m:sup>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𝑘</m:t>
                          </m:r>
                          <m:r>
                            <a:rPr lang="en-US" i="1">
                              <a:solidFill>
                                <a:srgbClr val="9900CC"/>
                              </a:solidFill>
                              <a:latin typeface="Cambria Math" panose="02040503050406030204" pitchFamily="18" charset="0"/>
                              <a:ea typeface="Cambria Math" panose="02040503050406030204" pitchFamily="18" charset="0"/>
                            </a:rPr>
                            <m:t>)</m:t>
                          </m:r>
                        </m:sup>
                      </m:sSup>
                      <m:r>
                        <a:rPr lang="en-US" i="1">
                          <a:solidFill>
                            <a:srgbClr val="9900CC"/>
                          </a:solidFill>
                          <a:latin typeface="Cambria Math" panose="02040503050406030204" pitchFamily="18" charset="0"/>
                          <a:ea typeface="Cambria Math" panose="02040503050406030204" pitchFamily="18" charset="0"/>
                        </a:rPr>
                        <m:t>−</m:t>
                      </m:r>
                      <m:f>
                        <m:fPr>
                          <m:ctrlPr>
                            <a:rPr lang="en-US" i="1" smtClean="0">
                              <a:solidFill>
                                <a:srgbClr val="9900CC"/>
                              </a:solidFill>
                              <a:latin typeface="Cambria Math" panose="02040503050406030204" pitchFamily="18" charset="0"/>
                              <a:ea typeface="Cambria Math" panose="02040503050406030204" pitchFamily="18" charset="0"/>
                            </a:rPr>
                          </m:ctrlPr>
                        </m:fPr>
                        <m:num>
                          <m:r>
                            <a:rPr lang="en-US" i="1">
                              <a:solidFill>
                                <a:srgbClr val="9900CC"/>
                              </a:solidFill>
                              <a:latin typeface="Cambria Math" panose="02040503050406030204" pitchFamily="18" charset="0"/>
                              <a:ea typeface="Cambria Math" panose="02040503050406030204" pitchFamily="18" charset="0"/>
                            </a:rPr>
                            <m:t>𝜂</m:t>
                          </m:r>
                        </m:num>
                        <m:den>
                          <m:rad>
                            <m:radPr>
                              <m:degHide m:val="on"/>
                              <m:ctrlPr>
                                <a:rPr lang="en-US" i="1">
                                  <a:solidFill>
                                    <a:srgbClr val="9900CC"/>
                                  </a:solidFill>
                                  <a:latin typeface="Cambria Math" panose="02040503050406030204" pitchFamily="18" charset="0"/>
                                  <a:ea typeface="Cambria Math" panose="02040503050406030204" pitchFamily="18" charset="0"/>
                                </a:rPr>
                              </m:ctrlPr>
                            </m:radPr>
                            <m:deg/>
                            <m:e>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𝑣</m:t>
                                  </m:r>
                                </m:e>
                                <m:sup>
                                  <m:r>
                                    <a:rPr lang="en-US" b="0" i="1" smtClean="0">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𝑘</m:t>
                                  </m:r>
                                  <m:r>
                                    <a:rPr lang="en-US" b="0" i="1" smtClean="0">
                                      <a:solidFill>
                                        <a:srgbClr val="9900CC"/>
                                      </a:solidFill>
                                      <a:latin typeface="Cambria Math" panose="02040503050406030204" pitchFamily="18" charset="0"/>
                                      <a:ea typeface="Cambria Math" panose="02040503050406030204" pitchFamily="18" charset="0"/>
                                    </a:rPr>
                                    <m:t>)</m:t>
                                  </m:r>
                                </m:sup>
                              </m:sSup>
                            </m:e>
                          </m:rad>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𝜖</m:t>
                          </m:r>
                        </m:den>
                      </m:f>
                      <m:r>
                        <a:rPr lang="en-US" i="1">
                          <a:solidFill>
                            <a:srgbClr val="9900CC"/>
                          </a:solidFill>
                          <a:latin typeface="Cambria Math" panose="02040503050406030204" pitchFamily="18" charset="0"/>
                          <a:ea typeface="Cambria Math" panose="02040503050406030204" pitchFamily="18" charset="0"/>
                        </a:rPr>
                        <m:t> </m:t>
                      </m:r>
                      <m:f>
                        <m:fPr>
                          <m:ctrlPr>
                            <a:rPr lang="en-US" i="1">
                              <a:solidFill>
                                <a:srgbClr val="9900CC"/>
                              </a:solidFill>
                              <a:latin typeface="Cambria Math" panose="02040503050406030204" pitchFamily="18" charset="0"/>
                              <a:ea typeface="Cambria Math" panose="02040503050406030204" pitchFamily="18" charset="0"/>
                            </a:rPr>
                          </m:ctrlPr>
                        </m:fPr>
                        <m:num>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𝐿</m:t>
                          </m:r>
                        </m:num>
                        <m:den>
                          <m:r>
                            <a:rPr lang="en-US" i="1">
                              <a:solidFill>
                                <a:srgbClr val="9900CC"/>
                              </a:solidFill>
                              <a:latin typeface="Cambria Math" panose="02040503050406030204" pitchFamily="18" charset="0"/>
                              <a:ea typeface="Cambria Math" panose="02040503050406030204" pitchFamily="18" charset="0"/>
                            </a:rPr>
                            <m:t>𝜕</m:t>
                          </m:r>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𝑤</m:t>
                              </m:r>
                            </m:e>
                            <m:sup>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𝑘</m:t>
                              </m:r>
                              <m:r>
                                <a:rPr lang="en-US" i="1">
                                  <a:solidFill>
                                    <a:srgbClr val="9900CC"/>
                                  </a:solidFill>
                                  <a:latin typeface="Cambria Math" panose="02040503050406030204" pitchFamily="18" charset="0"/>
                                  <a:ea typeface="Cambria Math" panose="02040503050406030204" pitchFamily="18" charset="0"/>
                                </a:rPr>
                                <m:t>)</m:t>
                              </m:r>
                            </m:sup>
                          </m:sSup>
                        </m:den>
                      </m:f>
                    </m:oMath>
                  </m:oMathPara>
                </a14:m>
                <a:endParaRPr lang="en-US" dirty="0"/>
              </a:p>
            </p:txBody>
          </p:sp>
        </mc:Choice>
        <mc:Fallback xmlns="">
          <p:sp>
            <p:nvSpPr>
              <p:cNvPr id="3" name="Content Placeholder 2">
                <a:extLst>
                  <a:ext uri="{FF2B5EF4-FFF2-40B4-BE49-F238E27FC236}">
                    <a16:creationId xmlns:a16="http://schemas.microsoft.com/office/drawing/2014/main" id="{9DE28F11-A63D-1B48-B437-F018B9B63136}"/>
                  </a:ext>
                </a:extLst>
              </p:cNvPr>
              <p:cNvSpPr>
                <a:spLocks noGrp="1" noRot="1" noChangeAspect="1" noMove="1" noResize="1" noEditPoints="1" noAdjustHandles="1" noChangeArrowheads="1" noChangeShapeType="1" noTextEdit="1"/>
              </p:cNvSpPr>
              <p:nvPr>
                <p:ph idx="1"/>
              </p:nvPr>
            </p:nvSpPr>
            <p:spPr>
              <a:blipFill>
                <a:blip r:embed="rId2"/>
                <a:stretch>
                  <a:fillRect l="-1103" t="-1449" r="-245"/>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C134ACB-E3EA-DA48-98BC-F0F23B9EAE64}"/>
              </a:ext>
            </a:extLst>
          </p:cNvPr>
          <p:cNvSpPr/>
          <p:nvPr/>
        </p:nvSpPr>
        <p:spPr>
          <a:xfrm>
            <a:off x="1752600" y="6412468"/>
            <a:ext cx="8839200" cy="369332"/>
          </a:xfrm>
          <a:prstGeom prst="rect">
            <a:avLst/>
          </a:prstGeom>
        </p:spPr>
        <p:txBody>
          <a:bodyPr wrap="square">
            <a:spAutoFit/>
          </a:bodyPr>
          <a:lstStyle/>
          <a:p>
            <a:pPr algn="ctr"/>
            <a:r>
              <a:rPr lang="en-US" sz="1800" b="0" dirty="0">
                <a:hlinkClick r:id="rId3"/>
              </a:rPr>
              <a:t>http://</a:t>
            </a:r>
            <a:r>
              <a:rPr lang="en-US" sz="1800" b="0" dirty="0" err="1">
                <a:hlinkClick r:id="rId3"/>
              </a:rPr>
              <a:t>www.cs.toronto.edu</a:t>
            </a:r>
            <a:r>
              <a:rPr lang="en-US" sz="1800" b="0" dirty="0">
                <a:hlinkClick r:id="rId3"/>
              </a:rPr>
              <a:t>/~</a:t>
            </a:r>
            <a:r>
              <a:rPr lang="en-US" sz="1800" b="0" dirty="0" err="1">
                <a:hlinkClick r:id="rId3"/>
              </a:rPr>
              <a:t>tijmen</a:t>
            </a:r>
            <a:r>
              <a:rPr lang="en-US" sz="1800" b="0" dirty="0">
                <a:hlinkClick r:id="rId3"/>
              </a:rPr>
              <a:t>/csc321/slides/lecture_slides_lec6.pdf</a:t>
            </a:r>
            <a:endParaRPr lang="en-US" sz="1800" b="0" dirty="0"/>
          </a:p>
        </p:txBody>
      </p:sp>
    </p:spTree>
    <p:extLst>
      <p:ext uri="{BB962C8B-B14F-4D97-AF65-F5344CB8AC3E}">
        <p14:creationId xmlns:p14="http://schemas.microsoft.com/office/powerpoint/2010/main" val="2976287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3DBF3-FC64-7146-90F6-0F2A380F7CC9}"/>
              </a:ext>
            </a:extLst>
          </p:cNvPr>
          <p:cNvSpPr>
            <a:spLocks noGrp="1"/>
          </p:cNvSpPr>
          <p:nvPr>
            <p:ph type="title"/>
          </p:nvPr>
        </p:nvSpPr>
        <p:spPr/>
        <p:txBody>
          <a:bodyPr/>
          <a:lstStyle/>
          <a:p>
            <a:r>
              <a:rPr lang="en-US" dirty="0"/>
              <a:t>Adam: Combine </a:t>
            </a:r>
            <a:r>
              <a:rPr lang="en-US" dirty="0" err="1"/>
              <a:t>RMSProp</a:t>
            </a:r>
            <a:r>
              <a:rPr lang="en-US" dirty="0"/>
              <a:t> with momentum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FDA449-C310-1445-B20B-9CF9E602E1AC}"/>
                  </a:ext>
                </a:extLst>
              </p:cNvPr>
              <p:cNvSpPr>
                <a:spLocks noGrp="1"/>
              </p:cNvSpPr>
              <p:nvPr>
                <p:ph idx="1"/>
              </p:nvPr>
            </p:nvSpPr>
            <p:spPr>
              <a:xfrm>
                <a:off x="457200" y="914400"/>
                <a:ext cx="11353800" cy="5257800"/>
              </a:xfrm>
            </p:spPr>
            <p:txBody>
              <a:bodyPr/>
              <a:lstStyle/>
              <a:p>
                <a:pPr marL="457200" indent="-457200">
                  <a:buFont typeface="Arial" panose="020B0604020202020204" pitchFamily="34" charset="0"/>
                  <a:buChar char="•"/>
                </a:pPr>
                <a:r>
                  <a:rPr lang="en-US" dirty="0"/>
                  <a:t>Update momentum:</a:t>
                </a:r>
                <a:endParaRPr lang="en-US" sz="1400" dirty="0"/>
              </a:p>
              <a:p>
                <a:pPr marL="0" indent="0"/>
                <a14:m>
                  <m:oMathPara xmlns:m="http://schemas.openxmlformats.org/officeDocument/2006/math">
                    <m:oMathParaPr>
                      <m:jc m:val="centerGroup"/>
                    </m:oMathParaPr>
                    <m:oMath xmlns:m="http://schemas.openxmlformats.org/officeDocument/2006/math">
                      <m:r>
                        <a:rPr lang="en-US" b="0" i="1" smtClean="0">
                          <a:solidFill>
                            <a:srgbClr val="9900CC"/>
                          </a:solidFill>
                          <a:latin typeface="Cambria Math" panose="02040503050406030204" pitchFamily="18" charset="0"/>
                          <a:ea typeface="Cambria Math" panose="02040503050406030204" pitchFamily="18" charset="0"/>
                        </a:rPr>
                        <m:t>𝑚</m:t>
                      </m:r>
                      <m:r>
                        <a:rPr lang="en-US" i="1">
                          <a:solidFill>
                            <a:srgbClr val="9900CC"/>
                          </a:solidFill>
                          <a:latin typeface="Cambria Math" panose="02040503050406030204" pitchFamily="18" charset="0"/>
                          <a:ea typeface="Cambria Math" panose="02040503050406030204" pitchFamily="18" charset="0"/>
                        </a:rPr>
                        <m:t>←</m:t>
                      </m:r>
                      <m:sSub>
                        <m:sSubPr>
                          <m:ctrlPr>
                            <a:rPr lang="en-US" i="1" smtClean="0">
                              <a:solidFill>
                                <a:srgbClr val="9900CC"/>
                              </a:solidFill>
                              <a:latin typeface="Cambria Math" panose="02040503050406030204" pitchFamily="18" charset="0"/>
                              <a:ea typeface="Cambria Math" panose="02040503050406030204" pitchFamily="18" charset="0"/>
                            </a:rPr>
                          </m:ctrlPr>
                        </m:sSubPr>
                        <m:e>
                          <m:r>
                            <a:rPr lang="en-US" i="1" smtClean="0">
                              <a:solidFill>
                                <a:srgbClr val="9900CC"/>
                              </a:solidFill>
                              <a:latin typeface="Cambria Math" panose="02040503050406030204" pitchFamily="18" charset="0"/>
                              <a:ea typeface="Cambria Math" panose="02040503050406030204" pitchFamily="18" charset="0"/>
                            </a:rPr>
                            <m:t>𝛽</m:t>
                          </m:r>
                        </m:e>
                        <m:sub>
                          <m:r>
                            <a:rPr lang="en-US" b="0" i="1" smtClean="0">
                              <a:solidFill>
                                <a:srgbClr val="9900CC"/>
                              </a:solidFill>
                              <a:latin typeface="Cambria Math" panose="02040503050406030204" pitchFamily="18" charset="0"/>
                              <a:ea typeface="Cambria Math" panose="02040503050406030204" pitchFamily="18" charset="0"/>
                            </a:rPr>
                            <m:t>1</m:t>
                          </m:r>
                        </m:sub>
                      </m:sSub>
                      <m:r>
                        <a:rPr lang="en-US" b="0" i="1" smtClean="0">
                          <a:solidFill>
                            <a:srgbClr val="9900CC"/>
                          </a:solidFill>
                          <a:latin typeface="Cambria Math" panose="02040503050406030204" pitchFamily="18" charset="0"/>
                          <a:ea typeface="Cambria Math" panose="02040503050406030204" pitchFamily="18" charset="0"/>
                        </a:rPr>
                        <m:t>𝑚</m:t>
                      </m:r>
                      <m:r>
                        <a:rPr lang="en-US" b="0" i="1" smtClean="0">
                          <a:solidFill>
                            <a:srgbClr val="9900CC"/>
                          </a:solidFill>
                          <a:latin typeface="Cambria Math" panose="02040503050406030204" pitchFamily="18" charset="0"/>
                          <a:ea typeface="Cambria Math" panose="02040503050406030204" pitchFamily="18" charset="0"/>
                        </a:rPr>
                        <m:t>+</m:t>
                      </m:r>
                      <m:d>
                        <m:dPr>
                          <m:ctrlPr>
                            <a:rPr lang="en-US" b="0" i="1" smtClean="0">
                              <a:solidFill>
                                <a:srgbClr val="9900CC"/>
                              </a:solidFill>
                              <a:latin typeface="Cambria Math" panose="02040503050406030204" pitchFamily="18" charset="0"/>
                              <a:ea typeface="Cambria Math" panose="02040503050406030204" pitchFamily="18" charset="0"/>
                            </a:rPr>
                          </m:ctrlPr>
                        </m:dPr>
                        <m:e>
                          <m:r>
                            <a:rPr lang="en-US" b="0" i="1" smtClean="0">
                              <a:solidFill>
                                <a:srgbClr val="9900CC"/>
                              </a:solidFill>
                              <a:latin typeface="Cambria Math" panose="02040503050406030204" pitchFamily="18" charset="0"/>
                              <a:ea typeface="Cambria Math" panose="02040503050406030204" pitchFamily="18" charset="0"/>
                            </a:rPr>
                            <m:t>1</m:t>
                          </m:r>
                          <m:r>
                            <a:rPr lang="en-US" b="0" i="1" smtClean="0">
                              <a:solidFill>
                                <a:srgbClr val="9900CC"/>
                              </a:solidFill>
                              <a:latin typeface="Cambria Math" panose="02040503050406030204" pitchFamily="18" charset="0"/>
                              <a:ea typeface="Cambria Math" panose="02040503050406030204" pitchFamily="18" charset="0"/>
                            </a:rPr>
                            <m:t>−</m:t>
                          </m:r>
                          <m:sSub>
                            <m:sSubPr>
                              <m:ctrlPr>
                                <a:rPr lang="en-US" i="1">
                                  <a:solidFill>
                                    <a:srgbClr val="9900CC"/>
                                  </a:solidFill>
                                  <a:latin typeface="Cambria Math" panose="02040503050406030204" pitchFamily="18" charset="0"/>
                                  <a:ea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𝛽</m:t>
                              </m:r>
                            </m:e>
                            <m:sub>
                              <m:r>
                                <a:rPr lang="en-US" i="1">
                                  <a:solidFill>
                                    <a:srgbClr val="9900CC"/>
                                  </a:solidFill>
                                  <a:latin typeface="Cambria Math" panose="02040503050406030204" pitchFamily="18" charset="0"/>
                                  <a:ea typeface="Cambria Math" panose="02040503050406030204" pitchFamily="18" charset="0"/>
                                </a:rPr>
                                <m:t>1</m:t>
                              </m:r>
                            </m:sub>
                          </m:sSub>
                        </m:e>
                      </m:d>
                      <m:r>
                        <m:rPr>
                          <m:sty m:val="p"/>
                        </m:rP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𝐿</m:t>
                      </m:r>
                    </m:oMath>
                  </m:oMathPara>
                </a14:m>
                <a:endParaRPr lang="en-US" i="1" dirty="0">
                  <a:solidFill>
                    <a:srgbClr val="9900CC"/>
                  </a:solidFill>
                  <a:latin typeface="Cambria Math" panose="02040503050406030204" pitchFamily="18" charset="0"/>
                  <a:ea typeface="Cambria Math" panose="02040503050406030204" pitchFamily="18" charset="0"/>
                </a:endParaRPr>
              </a:p>
              <a:p>
                <a:pPr marL="457200" indent="-457200">
                  <a:buFont typeface="Arial" panose="020B0604020202020204" pitchFamily="34" charset="0"/>
                  <a:buChar char="•"/>
                </a:pPr>
                <a:r>
                  <a:rPr lang="en-US" dirty="0">
                    <a:ea typeface="Cambria Math" panose="02040503050406030204" pitchFamily="18" charset="0"/>
                  </a:rPr>
                  <a:t>For each dimension </a:t>
                </a:r>
                <a14:m>
                  <m:oMath xmlns:m="http://schemas.openxmlformats.org/officeDocument/2006/math">
                    <m:r>
                      <a:rPr lang="en-US" i="1" dirty="0" smtClean="0">
                        <a:latin typeface="Cambria Math" panose="02040503050406030204" pitchFamily="18" charset="0"/>
                        <a:ea typeface="Cambria Math" panose="02040503050406030204" pitchFamily="18" charset="0"/>
                      </a:rPr>
                      <m:t>𝑘</m:t>
                    </m:r>
                  </m:oMath>
                </a14:m>
                <a:r>
                  <a:rPr lang="en-US" dirty="0">
                    <a:ea typeface="Cambria Math" panose="02040503050406030204" pitchFamily="18" charset="0"/>
                  </a:rPr>
                  <a:t> of the weight vector:</a:t>
                </a:r>
              </a:p>
              <a:p>
                <a:pPr marL="0" indent="0"/>
                <a14:m>
                  <m:oMathPara xmlns:m="http://schemas.openxmlformats.org/officeDocument/2006/math">
                    <m:oMathParaPr>
                      <m:jc m:val="centerGroup"/>
                    </m:oMathParaPr>
                    <m:oMath xmlns:m="http://schemas.openxmlformats.org/officeDocument/2006/math">
                      <m:sSup>
                        <m:sSupPr>
                          <m:ctrlPr>
                            <a:rPr lang="en-US" i="1" smtClean="0">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𝑣</m:t>
                          </m:r>
                        </m:e>
                        <m:sup>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𝑘</m:t>
                          </m:r>
                          <m:r>
                            <a:rPr lang="en-US" i="1">
                              <a:solidFill>
                                <a:srgbClr val="9900CC"/>
                              </a:solidFill>
                              <a:latin typeface="Cambria Math" panose="02040503050406030204" pitchFamily="18" charset="0"/>
                              <a:ea typeface="Cambria Math" panose="02040503050406030204" pitchFamily="18" charset="0"/>
                            </a:rPr>
                            <m:t>)</m:t>
                          </m:r>
                        </m:sup>
                      </m:sSup>
                      <m:r>
                        <a:rPr lang="en-US" i="1">
                          <a:solidFill>
                            <a:srgbClr val="9900CC"/>
                          </a:solidFill>
                          <a:latin typeface="Cambria Math" panose="02040503050406030204" pitchFamily="18" charset="0"/>
                          <a:ea typeface="Cambria Math" panose="02040503050406030204" pitchFamily="18" charset="0"/>
                        </a:rPr>
                        <m:t>←</m:t>
                      </m:r>
                      <m:sSub>
                        <m:sSubPr>
                          <m:ctrlPr>
                            <a:rPr lang="en-US" i="1">
                              <a:solidFill>
                                <a:srgbClr val="9900CC"/>
                              </a:solidFill>
                              <a:latin typeface="Cambria Math" panose="02040503050406030204" pitchFamily="18" charset="0"/>
                              <a:ea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𝛽</m:t>
                          </m:r>
                        </m:e>
                        <m:sub>
                          <m:r>
                            <a:rPr lang="en-US" b="0" i="1" smtClean="0">
                              <a:solidFill>
                                <a:srgbClr val="9900CC"/>
                              </a:solidFill>
                              <a:latin typeface="Cambria Math" panose="02040503050406030204" pitchFamily="18" charset="0"/>
                              <a:ea typeface="Cambria Math" panose="02040503050406030204" pitchFamily="18" charset="0"/>
                            </a:rPr>
                            <m:t>2</m:t>
                          </m:r>
                        </m:sub>
                      </m:sSub>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𝑣</m:t>
                          </m:r>
                        </m:e>
                        <m:sup>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𝑘</m:t>
                          </m:r>
                          <m:r>
                            <a:rPr lang="en-US" i="1">
                              <a:solidFill>
                                <a:srgbClr val="9900CC"/>
                              </a:solidFill>
                              <a:latin typeface="Cambria Math" panose="02040503050406030204" pitchFamily="18" charset="0"/>
                              <a:ea typeface="Cambria Math" panose="02040503050406030204" pitchFamily="18" charset="0"/>
                            </a:rPr>
                            <m:t>)</m:t>
                          </m:r>
                        </m:sup>
                      </m:sSup>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1</m:t>
                      </m:r>
                      <m:r>
                        <a:rPr lang="en-US" i="1">
                          <a:solidFill>
                            <a:srgbClr val="9900CC"/>
                          </a:solidFill>
                          <a:latin typeface="Cambria Math" panose="02040503050406030204" pitchFamily="18" charset="0"/>
                          <a:ea typeface="Cambria Math" panose="02040503050406030204" pitchFamily="18" charset="0"/>
                        </a:rPr>
                        <m:t>−</m:t>
                      </m:r>
                      <m:sSub>
                        <m:sSubPr>
                          <m:ctrlPr>
                            <a:rPr lang="en-US" i="1">
                              <a:solidFill>
                                <a:srgbClr val="9900CC"/>
                              </a:solidFill>
                              <a:latin typeface="Cambria Math" panose="02040503050406030204" pitchFamily="18" charset="0"/>
                              <a:ea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𝛽</m:t>
                          </m:r>
                        </m:e>
                        <m:sub>
                          <m:r>
                            <a:rPr lang="en-US" b="0" i="1" smtClean="0">
                              <a:solidFill>
                                <a:srgbClr val="9900CC"/>
                              </a:solidFill>
                              <a:latin typeface="Cambria Math" panose="02040503050406030204" pitchFamily="18" charset="0"/>
                              <a:ea typeface="Cambria Math" panose="02040503050406030204" pitchFamily="18" charset="0"/>
                            </a:rPr>
                            <m:t>2</m:t>
                          </m:r>
                        </m:sub>
                      </m:sSub>
                      <m:r>
                        <a:rPr lang="en-US" i="1">
                          <a:solidFill>
                            <a:srgbClr val="9900CC"/>
                          </a:solidFill>
                          <a:latin typeface="Cambria Math" panose="02040503050406030204" pitchFamily="18" charset="0"/>
                          <a:ea typeface="Cambria Math" panose="02040503050406030204" pitchFamily="18" charset="0"/>
                        </a:rPr>
                        <m:t>)</m:t>
                      </m:r>
                      <m:sSup>
                        <m:sSupPr>
                          <m:ctrlPr>
                            <a:rPr lang="en-US" i="1">
                              <a:solidFill>
                                <a:srgbClr val="9900CC"/>
                              </a:solidFill>
                              <a:latin typeface="Cambria Math" panose="02040503050406030204" pitchFamily="18" charset="0"/>
                              <a:ea typeface="Cambria Math" panose="02040503050406030204" pitchFamily="18" charset="0"/>
                            </a:rPr>
                          </m:ctrlPr>
                        </m:sSupPr>
                        <m:e>
                          <m:d>
                            <m:dPr>
                              <m:ctrlPr>
                                <a:rPr lang="en-US" i="1">
                                  <a:solidFill>
                                    <a:srgbClr val="9900CC"/>
                                  </a:solidFill>
                                  <a:latin typeface="Cambria Math" panose="02040503050406030204" pitchFamily="18" charset="0"/>
                                  <a:ea typeface="Cambria Math" panose="02040503050406030204" pitchFamily="18" charset="0"/>
                                </a:rPr>
                              </m:ctrlPr>
                            </m:dPr>
                            <m:e>
                              <m:f>
                                <m:fPr>
                                  <m:ctrlPr>
                                    <a:rPr lang="en-US" i="1">
                                      <a:solidFill>
                                        <a:srgbClr val="9900CC"/>
                                      </a:solidFill>
                                      <a:latin typeface="Cambria Math" panose="02040503050406030204" pitchFamily="18" charset="0"/>
                                      <a:ea typeface="Cambria Math" panose="02040503050406030204" pitchFamily="18" charset="0"/>
                                    </a:rPr>
                                  </m:ctrlPr>
                                </m:fPr>
                                <m:num>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𝐿</m:t>
                                  </m:r>
                                </m:num>
                                <m:den>
                                  <m:r>
                                    <a:rPr lang="en-US" i="1">
                                      <a:solidFill>
                                        <a:srgbClr val="9900CC"/>
                                      </a:solidFill>
                                      <a:latin typeface="Cambria Math" panose="02040503050406030204" pitchFamily="18" charset="0"/>
                                      <a:ea typeface="Cambria Math" panose="02040503050406030204" pitchFamily="18" charset="0"/>
                                    </a:rPr>
                                    <m:t>𝜕</m:t>
                                  </m:r>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𝑤</m:t>
                                      </m:r>
                                    </m:e>
                                    <m:sup>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𝑘</m:t>
                                      </m:r>
                                      <m:r>
                                        <a:rPr lang="en-US" i="1">
                                          <a:solidFill>
                                            <a:srgbClr val="9900CC"/>
                                          </a:solidFill>
                                          <a:latin typeface="Cambria Math" panose="02040503050406030204" pitchFamily="18" charset="0"/>
                                          <a:ea typeface="Cambria Math" panose="02040503050406030204" pitchFamily="18" charset="0"/>
                                        </a:rPr>
                                        <m:t>)</m:t>
                                      </m:r>
                                    </m:sup>
                                  </m:sSup>
                                </m:den>
                              </m:f>
                            </m:e>
                          </m:d>
                        </m:e>
                        <m:sup>
                          <m:r>
                            <a:rPr lang="en-US" i="1">
                              <a:solidFill>
                                <a:srgbClr val="9900CC"/>
                              </a:solidFill>
                              <a:latin typeface="Cambria Math" panose="02040503050406030204" pitchFamily="18" charset="0"/>
                              <a:ea typeface="Cambria Math" panose="02040503050406030204" pitchFamily="18" charset="0"/>
                            </a:rPr>
                            <m:t>2</m:t>
                          </m:r>
                        </m:sup>
                      </m:sSup>
                    </m:oMath>
                  </m:oMathPara>
                </a14:m>
                <a:endParaRPr lang="en-US" dirty="0">
                  <a:solidFill>
                    <a:srgbClr val="9900CC"/>
                  </a:solidFill>
                  <a:ea typeface="Cambria Math" panose="02040503050406030204" pitchFamily="18" charset="0"/>
                </a:endParaRPr>
              </a:p>
              <a:p>
                <a:pPr marL="0" indent="0"/>
                <a14:m>
                  <m:oMathPara xmlns:m="http://schemas.openxmlformats.org/officeDocument/2006/math">
                    <m:oMathParaPr>
                      <m:jc m:val="centerGroup"/>
                    </m:oMathParaPr>
                    <m:oMath xmlns:m="http://schemas.openxmlformats.org/officeDocument/2006/math">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𝑤</m:t>
                          </m:r>
                        </m:e>
                        <m:sup>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𝑘</m:t>
                          </m:r>
                          <m:r>
                            <a:rPr lang="en-US" i="1">
                              <a:solidFill>
                                <a:srgbClr val="9900CC"/>
                              </a:solidFill>
                              <a:latin typeface="Cambria Math" panose="02040503050406030204" pitchFamily="18" charset="0"/>
                              <a:ea typeface="Cambria Math" panose="02040503050406030204" pitchFamily="18" charset="0"/>
                            </a:rPr>
                            <m:t>)</m:t>
                          </m:r>
                        </m:sup>
                      </m:sSup>
                      <m:r>
                        <a:rPr lang="en-US" i="1">
                          <a:solidFill>
                            <a:srgbClr val="9900CC"/>
                          </a:solidFill>
                          <a:latin typeface="Cambria Math" panose="02040503050406030204" pitchFamily="18" charset="0"/>
                          <a:ea typeface="Cambria Math" panose="02040503050406030204" pitchFamily="18" charset="0"/>
                        </a:rPr>
                        <m:t>←</m:t>
                      </m:r>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𝑤</m:t>
                          </m:r>
                        </m:e>
                        <m:sup>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𝑘</m:t>
                          </m:r>
                          <m:r>
                            <a:rPr lang="en-US" i="1">
                              <a:solidFill>
                                <a:srgbClr val="9900CC"/>
                              </a:solidFill>
                              <a:latin typeface="Cambria Math" panose="02040503050406030204" pitchFamily="18" charset="0"/>
                              <a:ea typeface="Cambria Math" panose="02040503050406030204" pitchFamily="18" charset="0"/>
                            </a:rPr>
                            <m:t>)</m:t>
                          </m:r>
                        </m:sup>
                      </m:sSup>
                      <m:r>
                        <a:rPr lang="en-US" i="1">
                          <a:solidFill>
                            <a:srgbClr val="9900CC"/>
                          </a:solidFill>
                          <a:latin typeface="Cambria Math" panose="02040503050406030204" pitchFamily="18" charset="0"/>
                          <a:ea typeface="Cambria Math" panose="02040503050406030204" pitchFamily="18" charset="0"/>
                        </a:rPr>
                        <m:t>−</m:t>
                      </m:r>
                      <m:f>
                        <m:fPr>
                          <m:ctrlPr>
                            <a:rPr lang="en-US" i="1">
                              <a:solidFill>
                                <a:srgbClr val="9900CC"/>
                              </a:solidFill>
                              <a:latin typeface="Cambria Math" panose="02040503050406030204" pitchFamily="18" charset="0"/>
                              <a:ea typeface="Cambria Math" panose="02040503050406030204" pitchFamily="18" charset="0"/>
                            </a:rPr>
                          </m:ctrlPr>
                        </m:fPr>
                        <m:num>
                          <m:r>
                            <a:rPr lang="en-US" i="1">
                              <a:solidFill>
                                <a:srgbClr val="9900CC"/>
                              </a:solidFill>
                              <a:latin typeface="Cambria Math" panose="02040503050406030204" pitchFamily="18" charset="0"/>
                              <a:ea typeface="Cambria Math" panose="02040503050406030204" pitchFamily="18" charset="0"/>
                            </a:rPr>
                            <m:t>𝜂</m:t>
                          </m:r>
                        </m:num>
                        <m:den>
                          <m:rad>
                            <m:radPr>
                              <m:degHide m:val="on"/>
                              <m:ctrlPr>
                                <a:rPr lang="en-US" i="1">
                                  <a:solidFill>
                                    <a:srgbClr val="9900CC"/>
                                  </a:solidFill>
                                  <a:latin typeface="Cambria Math" panose="02040503050406030204" pitchFamily="18" charset="0"/>
                                  <a:ea typeface="Cambria Math" panose="02040503050406030204" pitchFamily="18" charset="0"/>
                                </a:rPr>
                              </m:ctrlPr>
                            </m:radPr>
                            <m:deg/>
                            <m:e>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𝑣</m:t>
                                  </m:r>
                                </m:e>
                                <m:sup>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𝑘</m:t>
                                  </m:r>
                                  <m:r>
                                    <a:rPr lang="en-US" i="1">
                                      <a:solidFill>
                                        <a:srgbClr val="9900CC"/>
                                      </a:solidFill>
                                      <a:latin typeface="Cambria Math" panose="02040503050406030204" pitchFamily="18" charset="0"/>
                                      <a:ea typeface="Cambria Math" panose="02040503050406030204" pitchFamily="18" charset="0"/>
                                    </a:rPr>
                                    <m:t>)</m:t>
                                  </m:r>
                                </m:sup>
                              </m:sSup>
                            </m:e>
                          </m:rad>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𝜖</m:t>
                          </m:r>
                        </m:den>
                      </m:f>
                      <m:sSup>
                        <m:sSupPr>
                          <m:ctrlPr>
                            <a:rPr lang="en-US" i="1" smtClean="0">
                              <a:solidFill>
                                <a:srgbClr val="9900CC"/>
                              </a:solidFill>
                              <a:latin typeface="Cambria Math" panose="02040503050406030204" pitchFamily="18" charset="0"/>
                              <a:ea typeface="Cambria Math" panose="02040503050406030204" pitchFamily="18" charset="0"/>
                            </a:rPr>
                          </m:ctrlPr>
                        </m:sSupPr>
                        <m:e>
                          <m:r>
                            <a:rPr lang="en-US" b="0" i="1" smtClean="0">
                              <a:solidFill>
                                <a:srgbClr val="9900CC"/>
                              </a:solidFill>
                              <a:latin typeface="Cambria Math" panose="02040503050406030204" pitchFamily="18" charset="0"/>
                              <a:ea typeface="Cambria Math" panose="02040503050406030204" pitchFamily="18" charset="0"/>
                            </a:rPr>
                            <m:t>𝑚</m:t>
                          </m:r>
                        </m:e>
                        <m:sup>
                          <m:r>
                            <a:rPr lang="en-US" b="0" i="1" smtClean="0">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𝑘</m:t>
                          </m:r>
                          <m:r>
                            <a:rPr lang="en-US" b="0" i="1" smtClean="0">
                              <a:solidFill>
                                <a:srgbClr val="9900CC"/>
                              </a:solidFill>
                              <a:latin typeface="Cambria Math" panose="02040503050406030204" pitchFamily="18" charset="0"/>
                              <a:ea typeface="Cambria Math" panose="02040503050406030204" pitchFamily="18" charset="0"/>
                            </a:rPr>
                            <m:t>)</m:t>
                          </m:r>
                        </m:sup>
                      </m:sSup>
                    </m:oMath>
                  </m:oMathPara>
                </a14:m>
                <a:endParaRPr lang="en-US" sz="1400" dirty="0">
                  <a:solidFill>
                    <a:srgbClr val="9900CC"/>
                  </a:solidFill>
                  <a:ea typeface="Cambria Math" panose="02040503050406030204" pitchFamily="18" charset="0"/>
                </a:endParaRPr>
              </a:p>
              <a:p>
                <a:pPr marL="857250" lvl="1" indent="-457200">
                  <a:buFont typeface="Arial" panose="020B0604020202020204" pitchFamily="34" charset="0"/>
                  <a:buChar char="•"/>
                </a:pPr>
                <a:endParaRPr lang="en-US" sz="800" dirty="0">
                  <a:ea typeface="Cambria Math" panose="02040503050406030204" pitchFamily="18" charset="0"/>
                </a:endParaRPr>
              </a:p>
              <a:p>
                <a:pPr marL="457200" indent="-457200">
                  <a:buFont typeface="Arial" panose="020B0604020202020204" pitchFamily="34" charset="0"/>
                  <a:buChar char="•"/>
                </a:pPr>
                <a:r>
                  <a:rPr lang="en-US" dirty="0">
                    <a:ea typeface="Cambria Math" panose="02040503050406030204" pitchFamily="18" charset="0"/>
                  </a:rPr>
                  <a:t>Full algorithm includes </a:t>
                </a:r>
                <a:r>
                  <a:rPr lang="en-US" i="1" dirty="0">
                    <a:ea typeface="Cambria Math" panose="02040503050406030204" pitchFamily="18" charset="0"/>
                  </a:rPr>
                  <a:t>bias correction </a:t>
                </a:r>
                <a:r>
                  <a:rPr lang="en-US" dirty="0">
                    <a:ea typeface="Cambria Math" panose="02040503050406030204" pitchFamily="18" charset="0"/>
                  </a:rPr>
                  <a:t>to account for </a:t>
                </a:r>
                <a14:m>
                  <m:oMath xmlns:m="http://schemas.openxmlformats.org/officeDocument/2006/math">
                    <m:r>
                      <a:rPr lang="en-US" i="1" dirty="0">
                        <a:solidFill>
                          <a:srgbClr val="9900CC"/>
                        </a:solidFill>
                        <a:latin typeface="Cambria Math" panose="02040503050406030204" pitchFamily="18" charset="0"/>
                        <a:ea typeface="Cambria Math" panose="02040503050406030204" pitchFamily="18" charset="0"/>
                      </a:rPr>
                      <m:t>𝑚</m:t>
                    </m:r>
                  </m:oMath>
                </a14:m>
                <a:r>
                  <a:rPr lang="en-US" dirty="0">
                    <a:ea typeface="Cambria Math" panose="02040503050406030204" pitchFamily="18" charset="0"/>
                  </a:rPr>
                  <a:t> and </a:t>
                </a:r>
                <a14:m>
                  <m:oMath xmlns:m="http://schemas.openxmlformats.org/officeDocument/2006/math">
                    <m:r>
                      <a:rPr lang="en-US" i="1" dirty="0">
                        <a:solidFill>
                          <a:srgbClr val="9900CC"/>
                        </a:solidFill>
                        <a:latin typeface="Cambria Math" panose="02040503050406030204" pitchFamily="18" charset="0"/>
                        <a:ea typeface="Cambria Math" panose="02040503050406030204" pitchFamily="18" charset="0"/>
                      </a:rPr>
                      <m:t>𝑣</m:t>
                    </m:r>
                  </m:oMath>
                </a14:m>
                <a:r>
                  <a:rPr lang="en-US" dirty="0">
                    <a:ea typeface="Cambria Math" panose="02040503050406030204" pitchFamily="18" charset="0"/>
                  </a:rPr>
                  <a:t> starting at 0: </a:t>
                </a:r>
                <a14:m>
                  <m:oMath xmlns:m="http://schemas.openxmlformats.org/officeDocument/2006/math">
                    <m:acc>
                      <m:accPr>
                        <m:chr m:val="̂"/>
                        <m:ctrlPr>
                          <a:rPr lang="en-US" sz="2400" i="1">
                            <a:solidFill>
                              <a:srgbClr val="9900CC"/>
                            </a:solidFill>
                            <a:latin typeface="Cambria Math" panose="02040503050406030204" pitchFamily="18" charset="0"/>
                            <a:ea typeface="Cambria Math" panose="02040503050406030204" pitchFamily="18" charset="0"/>
                          </a:rPr>
                        </m:ctrlPr>
                      </m:accPr>
                      <m:e>
                        <m:r>
                          <a:rPr lang="en-US" sz="2400" i="1">
                            <a:solidFill>
                              <a:srgbClr val="9900CC"/>
                            </a:solidFill>
                            <a:latin typeface="Cambria Math" panose="02040503050406030204" pitchFamily="18" charset="0"/>
                            <a:ea typeface="Cambria Math" panose="02040503050406030204" pitchFamily="18" charset="0"/>
                          </a:rPr>
                          <m:t>𝑚</m:t>
                        </m:r>
                      </m:e>
                    </m:acc>
                    <m:r>
                      <a:rPr lang="en-US" sz="2400" i="1">
                        <a:solidFill>
                          <a:srgbClr val="9900CC"/>
                        </a:solidFill>
                        <a:latin typeface="Cambria Math" panose="02040503050406030204" pitchFamily="18" charset="0"/>
                        <a:ea typeface="Cambria Math" panose="02040503050406030204" pitchFamily="18" charset="0"/>
                      </a:rPr>
                      <m:t>=</m:t>
                    </m:r>
                    <m:f>
                      <m:fPr>
                        <m:ctrlPr>
                          <a:rPr lang="en-US" sz="2400" i="1">
                            <a:solidFill>
                              <a:srgbClr val="9900CC"/>
                            </a:solidFill>
                            <a:latin typeface="Cambria Math" panose="02040503050406030204" pitchFamily="18" charset="0"/>
                            <a:ea typeface="Cambria Math" panose="02040503050406030204" pitchFamily="18" charset="0"/>
                          </a:rPr>
                        </m:ctrlPr>
                      </m:fPr>
                      <m:num>
                        <m:r>
                          <a:rPr lang="en-US" sz="2400" i="1">
                            <a:solidFill>
                              <a:srgbClr val="9900CC"/>
                            </a:solidFill>
                            <a:latin typeface="Cambria Math" panose="02040503050406030204" pitchFamily="18" charset="0"/>
                            <a:ea typeface="Cambria Math" panose="02040503050406030204" pitchFamily="18" charset="0"/>
                          </a:rPr>
                          <m:t>𝑚</m:t>
                        </m:r>
                      </m:num>
                      <m:den>
                        <m:r>
                          <a:rPr lang="en-US" sz="2400" i="1">
                            <a:solidFill>
                              <a:srgbClr val="9900CC"/>
                            </a:solidFill>
                            <a:latin typeface="Cambria Math" panose="02040503050406030204" pitchFamily="18" charset="0"/>
                            <a:ea typeface="Cambria Math" panose="02040503050406030204" pitchFamily="18" charset="0"/>
                          </a:rPr>
                          <m:t>1</m:t>
                        </m:r>
                        <m:r>
                          <a:rPr lang="en-US" sz="2400" i="1">
                            <a:solidFill>
                              <a:srgbClr val="9900CC"/>
                            </a:solidFill>
                            <a:latin typeface="Cambria Math" panose="02040503050406030204" pitchFamily="18" charset="0"/>
                            <a:ea typeface="Cambria Math" panose="02040503050406030204" pitchFamily="18" charset="0"/>
                          </a:rPr>
                          <m:t>−</m:t>
                        </m:r>
                        <m:sSubSup>
                          <m:sSubSupPr>
                            <m:ctrlPr>
                              <a:rPr lang="en-US" sz="2400" i="1">
                                <a:solidFill>
                                  <a:srgbClr val="9900CC"/>
                                </a:solidFill>
                                <a:latin typeface="Cambria Math" panose="02040503050406030204" pitchFamily="18" charset="0"/>
                                <a:ea typeface="Cambria Math" panose="02040503050406030204" pitchFamily="18" charset="0"/>
                              </a:rPr>
                            </m:ctrlPr>
                          </m:sSubSupPr>
                          <m:e>
                            <m:r>
                              <a:rPr lang="en-US" sz="2400" i="1">
                                <a:solidFill>
                                  <a:srgbClr val="9900CC"/>
                                </a:solidFill>
                                <a:latin typeface="Cambria Math" panose="02040503050406030204" pitchFamily="18" charset="0"/>
                                <a:ea typeface="Cambria Math" panose="02040503050406030204" pitchFamily="18" charset="0"/>
                              </a:rPr>
                              <m:t>𝛽</m:t>
                            </m:r>
                          </m:e>
                          <m:sub>
                            <m:r>
                              <a:rPr lang="en-US" sz="2400" i="1">
                                <a:solidFill>
                                  <a:srgbClr val="9900CC"/>
                                </a:solidFill>
                                <a:latin typeface="Cambria Math" panose="02040503050406030204" pitchFamily="18" charset="0"/>
                                <a:ea typeface="Cambria Math" panose="02040503050406030204" pitchFamily="18" charset="0"/>
                              </a:rPr>
                              <m:t>1</m:t>
                            </m:r>
                          </m:sub>
                          <m:sup>
                            <m:r>
                              <a:rPr lang="en-US" sz="2400" i="1">
                                <a:solidFill>
                                  <a:srgbClr val="9900CC"/>
                                </a:solidFill>
                                <a:latin typeface="Cambria Math" panose="02040503050406030204" pitchFamily="18" charset="0"/>
                                <a:ea typeface="Cambria Math" panose="02040503050406030204" pitchFamily="18" charset="0"/>
                              </a:rPr>
                              <m:t>𝑡</m:t>
                            </m:r>
                          </m:sup>
                        </m:sSubSup>
                      </m:den>
                    </m:f>
                  </m:oMath>
                </a14:m>
                <a:r>
                  <a:rPr lang="en-US" sz="2400" dirty="0">
                    <a:solidFill>
                      <a:srgbClr val="9900CC"/>
                    </a:solidFill>
                    <a:ea typeface="Cambria Math" panose="02040503050406030204" pitchFamily="18" charset="0"/>
                  </a:rPr>
                  <a:t>, </a:t>
                </a:r>
                <a14:m>
                  <m:oMath xmlns:m="http://schemas.openxmlformats.org/officeDocument/2006/math">
                    <m:acc>
                      <m:accPr>
                        <m:chr m:val="̂"/>
                        <m:ctrlPr>
                          <a:rPr lang="en-US" sz="2400" i="1">
                            <a:solidFill>
                              <a:srgbClr val="9900CC"/>
                            </a:solidFill>
                            <a:latin typeface="Cambria Math" panose="02040503050406030204" pitchFamily="18" charset="0"/>
                            <a:ea typeface="Cambria Math" panose="02040503050406030204" pitchFamily="18" charset="0"/>
                          </a:rPr>
                        </m:ctrlPr>
                      </m:accPr>
                      <m:e>
                        <m:r>
                          <a:rPr lang="en-US" sz="2400" i="1">
                            <a:solidFill>
                              <a:srgbClr val="9900CC"/>
                            </a:solidFill>
                            <a:latin typeface="Cambria Math" panose="02040503050406030204" pitchFamily="18" charset="0"/>
                            <a:ea typeface="Cambria Math" panose="02040503050406030204" pitchFamily="18" charset="0"/>
                          </a:rPr>
                          <m:t>𝑣</m:t>
                        </m:r>
                      </m:e>
                    </m:acc>
                    <m:r>
                      <a:rPr lang="en-US" sz="2400" i="1">
                        <a:solidFill>
                          <a:srgbClr val="9900CC"/>
                        </a:solidFill>
                        <a:latin typeface="Cambria Math" panose="02040503050406030204" pitchFamily="18" charset="0"/>
                        <a:ea typeface="Cambria Math" panose="02040503050406030204" pitchFamily="18" charset="0"/>
                      </a:rPr>
                      <m:t>=</m:t>
                    </m:r>
                    <m:f>
                      <m:fPr>
                        <m:ctrlPr>
                          <a:rPr lang="en-US" sz="2400" i="1">
                            <a:solidFill>
                              <a:srgbClr val="9900CC"/>
                            </a:solidFill>
                            <a:latin typeface="Cambria Math" panose="02040503050406030204" pitchFamily="18" charset="0"/>
                            <a:ea typeface="Cambria Math" panose="02040503050406030204" pitchFamily="18" charset="0"/>
                          </a:rPr>
                        </m:ctrlPr>
                      </m:fPr>
                      <m:num>
                        <m:r>
                          <a:rPr lang="en-US" sz="2400" i="1">
                            <a:solidFill>
                              <a:srgbClr val="9900CC"/>
                            </a:solidFill>
                            <a:latin typeface="Cambria Math" panose="02040503050406030204" pitchFamily="18" charset="0"/>
                            <a:ea typeface="Cambria Math" panose="02040503050406030204" pitchFamily="18" charset="0"/>
                          </a:rPr>
                          <m:t>𝑣</m:t>
                        </m:r>
                      </m:num>
                      <m:den>
                        <m:r>
                          <a:rPr lang="en-US" sz="2400" i="1">
                            <a:solidFill>
                              <a:srgbClr val="9900CC"/>
                            </a:solidFill>
                            <a:latin typeface="Cambria Math" panose="02040503050406030204" pitchFamily="18" charset="0"/>
                            <a:ea typeface="Cambria Math" panose="02040503050406030204" pitchFamily="18" charset="0"/>
                          </a:rPr>
                          <m:t>1</m:t>
                        </m:r>
                        <m:r>
                          <a:rPr lang="en-US" sz="2400" i="1">
                            <a:solidFill>
                              <a:srgbClr val="9900CC"/>
                            </a:solidFill>
                            <a:latin typeface="Cambria Math" panose="02040503050406030204" pitchFamily="18" charset="0"/>
                            <a:ea typeface="Cambria Math" panose="02040503050406030204" pitchFamily="18" charset="0"/>
                          </a:rPr>
                          <m:t>−</m:t>
                        </m:r>
                        <m:sSubSup>
                          <m:sSubSupPr>
                            <m:ctrlPr>
                              <a:rPr lang="en-US" sz="2400" i="1">
                                <a:solidFill>
                                  <a:srgbClr val="9900CC"/>
                                </a:solidFill>
                                <a:latin typeface="Cambria Math" panose="02040503050406030204" pitchFamily="18" charset="0"/>
                                <a:ea typeface="Cambria Math" panose="02040503050406030204" pitchFamily="18" charset="0"/>
                              </a:rPr>
                            </m:ctrlPr>
                          </m:sSubSupPr>
                          <m:e>
                            <m:r>
                              <a:rPr lang="en-US" sz="2400" i="1">
                                <a:solidFill>
                                  <a:srgbClr val="9900CC"/>
                                </a:solidFill>
                                <a:latin typeface="Cambria Math" panose="02040503050406030204" pitchFamily="18" charset="0"/>
                                <a:ea typeface="Cambria Math" panose="02040503050406030204" pitchFamily="18" charset="0"/>
                              </a:rPr>
                              <m:t>𝛽</m:t>
                            </m:r>
                          </m:e>
                          <m:sub>
                            <m:r>
                              <a:rPr lang="en-US" sz="2400" i="1">
                                <a:solidFill>
                                  <a:srgbClr val="9900CC"/>
                                </a:solidFill>
                                <a:latin typeface="Cambria Math" panose="02040503050406030204" pitchFamily="18" charset="0"/>
                                <a:ea typeface="Cambria Math" panose="02040503050406030204" pitchFamily="18" charset="0"/>
                              </a:rPr>
                              <m:t>2</m:t>
                            </m:r>
                          </m:sub>
                          <m:sup>
                            <m:r>
                              <a:rPr lang="en-US" sz="2400" i="1">
                                <a:solidFill>
                                  <a:srgbClr val="9900CC"/>
                                </a:solidFill>
                                <a:latin typeface="Cambria Math" panose="02040503050406030204" pitchFamily="18" charset="0"/>
                                <a:ea typeface="Cambria Math" panose="02040503050406030204" pitchFamily="18" charset="0"/>
                              </a:rPr>
                              <m:t>𝑡</m:t>
                            </m:r>
                          </m:sup>
                        </m:sSubSup>
                      </m:den>
                    </m:f>
                  </m:oMath>
                </a14:m>
                <a:r>
                  <a:rPr lang="en-US" sz="2400" dirty="0">
                    <a:ea typeface="Cambria Math" panose="02040503050406030204" pitchFamily="18" charset="0"/>
                  </a:rPr>
                  <a:t> (</a:t>
                </a:r>
                <a14:m>
                  <m:oMath xmlns:m="http://schemas.openxmlformats.org/officeDocument/2006/math">
                    <m:r>
                      <a:rPr lang="en-US" sz="2400" i="1" dirty="0">
                        <a:solidFill>
                          <a:srgbClr val="9900CC"/>
                        </a:solidFill>
                        <a:latin typeface="Cambria Math" panose="02040503050406030204" pitchFamily="18" charset="0"/>
                        <a:ea typeface="Cambria Math" panose="02040503050406030204" pitchFamily="18" charset="0"/>
                      </a:rPr>
                      <m:t>𝑡</m:t>
                    </m:r>
                  </m:oMath>
                </a14:m>
                <a:r>
                  <a:rPr lang="en-US" sz="2400" dirty="0">
                    <a:ea typeface="Cambria Math" panose="02040503050406030204" pitchFamily="18" charset="0"/>
                  </a:rPr>
                  <a:t> is the timestep)</a:t>
                </a:r>
              </a:p>
              <a:p>
                <a:pPr marL="457200" indent="-457200">
                  <a:buFont typeface="Arial" panose="020B0604020202020204" pitchFamily="34" charset="0"/>
                  <a:buChar char="•"/>
                </a:pPr>
                <a:r>
                  <a:rPr lang="en-US" dirty="0">
                    <a:ea typeface="Cambria Math" panose="02040503050406030204" pitchFamily="18" charset="0"/>
                  </a:rPr>
                  <a:t>Default parameters from paper are reputed to work well for many models: </a:t>
                </a:r>
                <a14:m>
                  <m:oMath xmlns:m="http://schemas.openxmlformats.org/officeDocument/2006/math">
                    <m:sSub>
                      <m:sSubPr>
                        <m:ctrlPr>
                          <a:rPr lang="en-US" i="1" smtClean="0">
                            <a:solidFill>
                              <a:srgbClr val="9900CC"/>
                            </a:solidFill>
                            <a:latin typeface="Cambria Math" panose="02040503050406030204" pitchFamily="18" charset="0"/>
                            <a:ea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𝛽</m:t>
                        </m:r>
                      </m:e>
                      <m:sub>
                        <m:r>
                          <a:rPr lang="en-US" i="1">
                            <a:solidFill>
                              <a:srgbClr val="9900CC"/>
                            </a:solidFill>
                            <a:latin typeface="Cambria Math" panose="02040503050406030204" pitchFamily="18" charset="0"/>
                            <a:ea typeface="Cambria Math" panose="02040503050406030204" pitchFamily="18" charset="0"/>
                          </a:rPr>
                          <m:t>1</m:t>
                        </m:r>
                      </m:sub>
                    </m:sSub>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0</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9</m:t>
                    </m:r>
                  </m:oMath>
                </a14:m>
                <a:r>
                  <a:rPr lang="en-US" dirty="0">
                    <a:solidFill>
                      <a:srgbClr val="9900CC"/>
                    </a:solidFill>
                    <a:ea typeface="Cambria Math" panose="02040503050406030204" pitchFamily="18" charset="0"/>
                  </a:rPr>
                  <a:t>, </a:t>
                </a:r>
                <a14:m>
                  <m:oMath xmlns:m="http://schemas.openxmlformats.org/officeDocument/2006/math">
                    <m:sSub>
                      <m:sSubPr>
                        <m:ctrlPr>
                          <a:rPr lang="en-US" i="1">
                            <a:solidFill>
                              <a:srgbClr val="9900CC"/>
                            </a:solidFill>
                            <a:latin typeface="Cambria Math" panose="02040503050406030204" pitchFamily="18" charset="0"/>
                            <a:ea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𝛽</m:t>
                        </m:r>
                      </m:e>
                      <m:sub>
                        <m:r>
                          <a:rPr lang="en-US" i="1">
                            <a:solidFill>
                              <a:srgbClr val="9900CC"/>
                            </a:solidFill>
                            <a:latin typeface="Cambria Math" panose="02040503050406030204" pitchFamily="18" charset="0"/>
                            <a:ea typeface="Cambria Math" panose="02040503050406030204" pitchFamily="18" charset="0"/>
                          </a:rPr>
                          <m:t>2</m:t>
                        </m:r>
                      </m:sub>
                    </m:sSub>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0</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999</m:t>
                    </m:r>
                  </m:oMath>
                </a14:m>
                <a:r>
                  <a:rPr lang="en-US" dirty="0">
                    <a:solidFill>
                      <a:srgbClr val="9900CC"/>
                    </a:solidFill>
                    <a:ea typeface="Cambria Math" panose="02040503050406030204" pitchFamily="18" charset="0"/>
                  </a:rPr>
                  <a:t>, </a:t>
                </a:r>
                <a14:m>
                  <m:oMath xmlns:m="http://schemas.openxmlformats.org/officeDocument/2006/math">
                    <m:r>
                      <a:rPr lang="en-US" i="1">
                        <a:solidFill>
                          <a:srgbClr val="9900CC"/>
                        </a:solidFill>
                        <a:latin typeface="Cambria Math" panose="02040503050406030204" pitchFamily="18" charset="0"/>
                        <a:ea typeface="Cambria Math" panose="02040503050406030204" pitchFamily="18" charset="0"/>
                      </a:rPr>
                      <m:t>𝜂</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1</m:t>
                    </m:r>
                    <m:r>
                      <a:rPr lang="en-US" i="1">
                        <a:solidFill>
                          <a:srgbClr val="9900CC"/>
                        </a:solidFill>
                        <a:latin typeface="Cambria Math" panose="02040503050406030204" pitchFamily="18" charset="0"/>
                        <a:ea typeface="Cambria Math" panose="02040503050406030204" pitchFamily="18" charset="0"/>
                      </a:rPr>
                      <m:t>𝑒</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3</m:t>
                    </m:r>
                  </m:oMath>
                </a14:m>
                <a:r>
                  <a:rPr lang="en-US" dirty="0">
                    <a:solidFill>
                      <a:srgbClr val="9900CC"/>
                    </a:solidFill>
                    <a:ea typeface="Cambria Math" panose="02040503050406030204" pitchFamily="18" charset="0"/>
                  </a:rPr>
                  <a:t>, </a:t>
                </a:r>
                <a14:m>
                  <m:oMath xmlns:m="http://schemas.openxmlformats.org/officeDocument/2006/math">
                    <m:r>
                      <a:rPr lang="en-US" i="1">
                        <a:solidFill>
                          <a:srgbClr val="9900CC"/>
                        </a:solidFill>
                        <a:latin typeface="Cambria Math" panose="02040503050406030204" pitchFamily="18" charset="0"/>
                        <a:ea typeface="Cambria Math" panose="02040503050406030204" pitchFamily="18" charset="0"/>
                      </a:rPr>
                      <m:t>𝜖</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1</m:t>
                    </m:r>
                    <m:r>
                      <a:rPr lang="en-US" i="1">
                        <a:solidFill>
                          <a:srgbClr val="9900CC"/>
                        </a:solidFill>
                        <a:latin typeface="Cambria Math" panose="02040503050406030204" pitchFamily="18" charset="0"/>
                        <a:ea typeface="Cambria Math" panose="02040503050406030204" pitchFamily="18" charset="0"/>
                      </a:rPr>
                      <m:t>𝑒</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8</m:t>
                    </m:r>
                  </m:oMath>
                </a14:m>
                <a:endParaRPr lang="en-US" dirty="0">
                  <a:solidFill>
                    <a:srgbClr val="9900CC"/>
                  </a:solidFill>
                  <a:ea typeface="Cambria Math" panose="02040503050406030204" pitchFamily="18" charset="0"/>
                </a:endParaRPr>
              </a:p>
              <a:p>
                <a:pPr marL="457200" indent="-457200">
                  <a:buFont typeface="Arial" panose="020B0604020202020204" pitchFamily="34" charset="0"/>
                  <a:buChar char="•"/>
                </a:pPr>
                <a:endParaRPr lang="en-US" sz="2400" dirty="0">
                  <a:solidFill>
                    <a:srgbClr val="9900CC"/>
                  </a:solidFill>
                </a:endParaRPr>
              </a:p>
              <a:p>
                <a:pPr marL="457200" indent="-457200">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ECFDA449-C310-1445-B20B-9CF9E602E1AC}"/>
                  </a:ext>
                </a:extLst>
              </p:cNvPr>
              <p:cNvSpPr>
                <a:spLocks noGrp="1" noRot="1" noChangeAspect="1" noMove="1" noResize="1" noEditPoints="1" noAdjustHandles="1" noChangeArrowheads="1" noChangeShapeType="1" noTextEdit="1"/>
              </p:cNvSpPr>
              <p:nvPr>
                <p:ph idx="1"/>
              </p:nvPr>
            </p:nvSpPr>
            <p:spPr>
              <a:xfrm>
                <a:off x="457200" y="914400"/>
                <a:ext cx="11353800" cy="5257800"/>
              </a:xfrm>
              <a:blipFill>
                <a:blip r:embed="rId3"/>
                <a:stretch>
                  <a:fillRect l="-1007" t="-1449" b="-6039"/>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71AD1DEC-52F1-BD47-B751-C5439DAA0F40}"/>
              </a:ext>
            </a:extLst>
          </p:cNvPr>
          <p:cNvSpPr/>
          <p:nvPr/>
        </p:nvSpPr>
        <p:spPr>
          <a:xfrm>
            <a:off x="1905000" y="6324600"/>
            <a:ext cx="8610600" cy="369332"/>
          </a:xfrm>
          <a:prstGeom prst="rect">
            <a:avLst/>
          </a:prstGeom>
        </p:spPr>
        <p:txBody>
          <a:bodyPr wrap="square">
            <a:spAutoFit/>
          </a:bodyPr>
          <a:lstStyle/>
          <a:p>
            <a:pPr algn="ctr"/>
            <a:r>
              <a:rPr lang="en-US" sz="1800" b="0" dirty="0"/>
              <a:t>D. </a:t>
            </a:r>
            <a:r>
              <a:rPr lang="en-US" sz="1800" b="0" dirty="0" err="1"/>
              <a:t>Kingma</a:t>
            </a:r>
            <a:r>
              <a:rPr lang="en-US" sz="1800" b="0" dirty="0"/>
              <a:t> and J. Ba, </a:t>
            </a:r>
            <a:r>
              <a:rPr lang="en-US" sz="1800" b="0" dirty="0">
                <a:hlinkClick r:id="rId4"/>
              </a:rPr>
              <a:t>Adam: A method for stochastic optimization</a:t>
            </a:r>
            <a:r>
              <a:rPr lang="en-US" sz="1800" b="0" dirty="0"/>
              <a:t>, ICLR 2015</a:t>
            </a:r>
          </a:p>
        </p:txBody>
      </p:sp>
    </p:spTree>
    <p:extLst>
      <p:ext uri="{BB962C8B-B14F-4D97-AF65-F5344CB8AC3E}">
        <p14:creationId xmlns:p14="http://schemas.microsoft.com/office/powerpoint/2010/main" val="25069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E9F00-4D87-294E-AA1C-5BFF40C06626}"/>
              </a:ext>
            </a:extLst>
          </p:cNvPr>
          <p:cNvSpPr>
            <a:spLocks noGrp="1"/>
          </p:cNvSpPr>
          <p:nvPr>
            <p:ph type="title"/>
          </p:nvPr>
        </p:nvSpPr>
        <p:spPr/>
        <p:txBody>
          <a:bodyPr/>
          <a:lstStyle/>
          <a:p>
            <a:r>
              <a:rPr lang="en-US" dirty="0"/>
              <a:t>Which optimizer to use in practice?</a:t>
            </a:r>
          </a:p>
        </p:txBody>
      </p:sp>
      <p:sp>
        <p:nvSpPr>
          <p:cNvPr id="3" name="Content Placeholder 2">
            <a:extLst>
              <a:ext uri="{FF2B5EF4-FFF2-40B4-BE49-F238E27FC236}">
                <a16:creationId xmlns:a16="http://schemas.microsoft.com/office/drawing/2014/main" id="{EB67A78C-B6DA-FD44-BF93-DBA1C1FF9A2F}"/>
              </a:ext>
            </a:extLst>
          </p:cNvPr>
          <p:cNvSpPr>
            <a:spLocks noGrp="1"/>
          </p:cNvSpPr>
          <p:nvPr>
            <p:ph idx="1"/>
          </p:nvPr>
        </p:nvSpPr>
        <p:spPr/>
        <p:txBody>
          <a:bodyPr/>
          <a:lstStyle/>
          <a:p>
            <a:pPr marL="457200" indent="-457200">
              <a:buFont typeface="Arial" panose="020B0604020202020204" pitchFamily="34" charset="0"/>
              <a:buChar char="•"/>
            </a:pPr>
            <a:r>
              <a:rPr lang="en-US" dirty="0"/>
              <a:t>Adaptive methods tend to reduce initial training error faster than SGD and are “safer”</a:t>
            </a:r>
          </a:p>
          <a:p>
            <a:pPr marL="857250" lvl="1" indent="-457200">
              <a:buFont typeface="Arial" panose="020B0604020202020204" pitchFamily="34" charset="0"/>
              <a:buChar char="•"/>
            </a:pPr>
            <a:r>
              <a:rPr lang="en-US" sz="2400" dirty="0">
                <a:hlinkClick r:id="rId3"/>
              </a:rPr>
              <a:t>Andrej Karpathy</a:t>
            </a:r>
            <a:r>
              <a:rPr lang="en-US" sz="2400" dirty="0"/>
              <a:t>: </a:t>
            </a:r>
            <a:r>
              <a:rPr lang="en-US" sz="2400" i="1" dirty="0"/>
              <a:t>“In the early stages of setting baselines I like to use Adam with a learning rate of 3e-4. In my experience Adam is much more forgiving to hyperparameters, including a bad learning rate. For </a:t>
            </a:r>
            <a:r>
              <a:rPr lang="en-US" sz="2400" i="1" dirty="0" err="1"/>
              <a:t>ConvNets</a:t>
            </a:r>
            <a:r>
              <a:rPr lang="en-US" sz="2400" i="1" dirty="0"/>
              <a:t> a well-tuned SGD will almost always slightly outperform Adam, but the optimal learning rate region is much more narrow and problem-specific.” </a:t>
            </a:r>
          </a:p>
          <a:p>
            <a:pPr marL="857250" lvl="1" indent="-457200">
              <a:buFont typeface="Arial" panose="020B0604020202020204" pitchFamily="34" charset="0"/>
              <a:buChar char="•"/>
            </a:pPr>
            <a:r>
              <a:rPr lang="en-US" sz="2400" dirty="0"/>
              <a:t>Use Adam early in training, switch to SGD for later epochs?</a:t>
            </a:r>
          </a:p>
        </p:txBody>
      </p:sp>
    </p:spTree>
    <p:extLst>
      <p:ext uri="{BB962C8B-B14F-4D97-AF65-F5344CB8AC3E}">
        <p14:creationId xmlns:p14="http://schemas.microsoft.com/office/powerpoint/2010/main" val="411983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E9F00-4D87-294E-AA1C-5BFF40C06626}"/>
              </a:ext>
            </a:extLst>
          </p:cNvPr>
          <p:cNvSpPr>
            <a:spLocks noGrp="1"/>
          </p:cNvSpPr>
          <p:nvPr>
            <p:ph type="title"/>
          </p:nvPr>
        </p:nvSpPr>
        <p:spPr/>
        <p:txBody>
          <a:bodyPr/>
          <a:lstStyle/>
          <a:p>
            <a:r>
              <a:rPr lang="en-US" dirty="0"/>
              <a:t>Which optimizer to use in practice?</a:t>
            </a:r>
          </a:p>
        </p:txBody>
      </p:sp>
      <p:sp>
        <p:nvSpPr>
          <p:cNvPr id="3" name="Content Placeholder 2">
            <a:extLst>
              <a:ext uri="{FF2B5EF4-FFF2-40B4-BE49-F238E27FC236}">
                <a16:creationId xmlns:a16="http://schemas.microsoft.com/office/drawing/2014/main" id="{EB67A78C-B6DA-FD44-BF93-DBA1C1FF9A2F}"/>
              </a:ext>
            </a:extLst>
          </p:cNvPr>
          <p:cNvSpPr>
            <a:spLocks noGrp="1"/>
          </p:cNvSpPr>
          <p:nvPr>
            <p:ph idx="1"/>
          </p:nvPr>
        </p:nvSpPr>
        <p:spPr/>
        <p:txBody>
          <a:bodyPr/>
          <a:lstStyle/>
          <a:p>
            <a:pPr marL="457200" indent="-457200">
              <a:buFont typeface="Arial" panose="020B0604020202020204" pitchFamily="34" charset="0"/>
              <a:buChar char="•"/>
            </a:pPr>
            <a:r>
              <a:rPr lang="en-US" dirty="0"/>
              <a:t>Adaptive methods tend to reduce initial training error faster than SGD and are “safer”</a:t>
            </a:r>
          </a:p>
          <a:p>
            <a:pPr marL="457200" indent="-457200">
              <a:buFont typeface="Arial" panose="020B0604020202020204" pitchFamily="34" charset="0"/>
              <a:buChar char="•"/>
            </a:pPr>
            <a:r>
              <a:rPr lang="en-US" dirty="0"/>
              <a:t>Some literature reports problems with adaptive methods, such as failing to converge or generalizing poorly </a:t>
            </a:r>
            <a:r>
              <a:rPr lang="en-US" sz="2400" dirty="0"/>
              <a:t>(</a:t>
            </a:r>
            <a:r>
              <a:rPr lang="en-US" sz="2400" dirty="0">
                <a:hlinkClick r:id="rId3"/>
              </a:rPr>
              <a:t>Wilson et al.</a:t>
            </a:r>
            <a:r>
              <a:rPr lang="en-US" sz="2400" dirty="0"/>
              <a:t> 2017, </a:t>
            </a:r>
            <a:r>
              <a:rPr lang="en-US" sz="2400" dirty="0">
                <a:hlinkClick r:id="rId4"/>
              </a:rPr>
              <a:t>Reddi et al.</a:t>
            </a:r>
            <a:r>
              <a:rPr lang="en-US" sz="2400" dirty="0"/>
              <a:t> 2018)</a:t>
            </a:r>
          </a:p>
          <a:p>
            <a:pPr marL="457200" indent="-457200">
              <a:buFont typeface="Arial" panose="020B0604020202020204" pitchFamily="34" charset="0"/>
              <a:buChar char="•"/>
            </a:pPr>
            <a:r>
              <a:rPr lang="en-US" dirty="0"/>
              <a:t>Recent comparative study (</a:t>
            </a:r>
            <a:r>
              <a:rPr lang="en-US" dirty="0">
                <a:hlinkClick r:id="rId5"/>
              </a:rPr>
              <a:t>Schmidt et al.</a:t>
            </a:r>
            <a:r>
              <a:rPr lang="en-US" dirty="0"/>
              <a:t>, 2021): </a:t>
            </a:r>
            <a:br>
              <a:rPr lang="en-US" dirty="0"/>
            </a:br>
            <a:r>
              <a:rPr lang="en-US" i="1" dirty="0"/>
              <a:t>“We observe that evaluating multiple optimizers with default parameters works approximately as well as tuning the hyperparameters of a single, fixed </a:t>
            </a:r>
            <a:r>
              <a:rPr lang="en-US" i="1"/>
              <a:t>optimizer.”</a:t>
            </a:r>
            <a:endParaRPr lang="en-US" i="1" dirty="0"/>
          </a:p>
        </p:txBody>
      </p:sp>
    </p:spTree>
    <p:extLst>
      <p:ext uri="{BB962C8B-B14F-4D97-AF65-F5344CB8AC3E}">
        <p14:creationId xmlns:p14="http://schemas.microsoft.com/office/powerpoint/2010/main" val="169529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DBC32-9E9C-4D8C-83F2-8F6F73683B5F}"/>
              </a:ext>
            </a:extLst>
          </p:cNvPr>
          <p:cNvSpPr>
            <a:spLocks noGrp="1"/>
          </p:cNvSpPr>
          <p:nvPr>
            <p:ph type="title"/>
          </p:nvPr>
        </p:nvSpPr>
        <p:spPr/>
        <p:txBody>
          <a:bodyPr/>
          <a:lstStyle/>
          <a:p>
            <a:r>
              <a:rPr lang="en-US" dirty="0"/>
              <a:t>Which optimizer to use in practice?</a:t>
            </a:r>
            <a:endParaRPr lang="en-IL" dirty="0"/>
          </a:p>
        </p:txBody>
      </p:sp>
      <p:pic>
        <p:nvPicPr>
          <p:cNvPr id="5" name="Content Placeholder 4">
            <a:extLst>
              <a:ext uri="{FF2B5EF4-FFF2-40B4-BE49-F238E27FC236}">
                <a16:creationId xmlns:a16="http://schemas.microsoft.com/office/drawing/2014/main" id="{CA66C97A-86A7-4C3A-A280-7417C2ED7485}"/>
              </a:ext>
            </a:extLst>
          </p:cNvPr>
          <p:cNvPicPr>
            <a:picLocks noGrp="1" noChangeAspect="1"/>
          </p:cNvPicPr>
          <p:nvPr>
            <p:ph idx="1"/>
          </p:nvPr>
        </p:nvPicPr>
        <p:blipFill>
          <a:blip r:embed="rId3"/>
          <a:stretch>
            <a:fillRect/>
          </a:stretch>
        </p:blipFill>
        <p:spPr>
          <a:xfrm>
            <a:off x="1692977" y="914400"/>
            <a:ext cx="8806046" cy="5257800"/>
          </a:xfrm>
        </p:spPr>
      </p:pic>
    </p:spTree>
    <p:extLst>
      <p:ext uri="{BB962C8B-B14F-4D97-AF65-F5344CB8AC3E}">
        <p14:creationId xmlns:p14="http://schemas.microsoft.com/office/powerpoint/2010/main" val="3108753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2400" dirty="0"/>
              <a:t>Optimization</a:t>
            </a:r>
          </a:p>
          <a:p>
            <a:pPr marL="857250" lvl="1" indent="-457200">
              <a:buFont typeface="Arial" panose="020B0604020202020204" pitchFamily="34" charset="0"/>
              <a:buChar char="•"/>
            </a:pPr>
            <a:r>
              <a:rPr lang="en-US" dirty="0"/>
              <a:t>Mini-batch SGD</a:t>
            </a:r>
          </a:p>
          <a:p>
            <a:pPr marL="857250" lvl="1" indent="-457200">
              <a:buFont typeface="Arial" panose="020B0604020202020204" pitchFamily="34" charset="0"/>
              <a:buChar char="•"/>
            </a:pPr>
            <a:r>
              <a:rPr lang="en-US" dirty="0"/>
              <a:t>Learning rate decay</a:t>
            </a:r>
          </a:p>
          <a:p>
            <a:pPr marL="857250" lvl="1" indent="-457200">
              <a:buFont typeface="Arial" panose="020B0604020202020204" pitchFamily="34" charset="0"/>
              <a:buChar char="•"/>
            </a:pPr>
            <a:r>
              <a:rPr lang="en-US" dirty="0"/>
              <a:t>Adaptive methods</a:t>
            </a:r>
          </a:p>
          <a:p>
            <a:pPr marL="457200" indent="-457200">
              <a:buFont typeface="Arial" panose="020B0604020202020204" pitchFamily="34" charset="0"/>
              <a:buChar char="•"/>
            </a:pPr>
            <a:r>
              <a:rPr lang="en-US" sz="2400" dirty="0"/>
              <a:t>Massaging the numbers</a:t>
            </a:r>
          </a:p>
          <a:p>
            <a:pPr marL="857250" lvl="1" indent="-457200">
              <a:buFont typeface="Arial" panose="020B0604020202020204" pitchFamily="34" charset="0"/>
              <a:buChar char="•"/>
            </a:pPr>
            <a:r>
              <a:rPr lang="en-US" dirty="0"/>
              <a:t>Data augmentation </a:t>
            </a:r>
          </a:p>
          <a:p>
            <a:pPr marL="857250" lvl="1" indent="-457200">
              <a:buFont typeface="Arial" panose="020B0604020202020204" pitchFamily="34" charset="0"/>
              <a:buChar char="•"/>
            </a:pPr>
            <a:r>
              <a:rPr lang="en-US" dirty="0"/>
              <a:t>Data preprocessing</a:t>
            </a:r>
          </a:p>
          <a:p>
            <a:pPr marL="857250" lvl="1" indent="-457200">
              <a:buFont typeface="Arial" panose="020B0604020202020204" pitchFamily="34" charset="0"/>
              <a:buChar char="•"/>
            </a:pPr>
            <a:r>
              <a:rPr lang="en-US" dirty="0"/>
              <a:t>Weight initialization</a:t>
            </a:r>
          </a:p>
          <a:p>
            <a:pPr marL="857250" lvl="1" indent="-457200">
              <a:buFont typeface="Arial" panose="020B0604020202020204" pitchFamily="34" charset="0"/>
              <a:buChar char="•"/>
            </a:pPr>
            <a:r>
              <a:rPr lang="en-US" dirty="0"/>
              <a:t>Batch normalization</a:t>
            </a:r>
          </a:p>
          <a:p>
            <a:pPr marL="457200" indent="-457200">
              <a:buFont typeface="Arial" panose="020B0604020202020204" pitchFamily="34" charset="0"/>
              <a:buChar char="•"/>
            </a:pPr>
            <a:r>
              <a:rPr lang="en-US" sz="2400" dirty="0"/>
              <a:t>Regularization</a:t>
            </a:r>
          </a:p>
          <a:p>
            <a:pPr marL="457200" indent="-457200">
              <a:buFont typeface="Arial" panose="020B0604020202020204" pitchFamily="34" charset="0"/>
              <a:buChar char="•"/>
            </a:pPr>
            <a:r>
              <a:rPr lang="en-US" sz="2400" dirty="0"/>
              <a:t>Test time: ensembles, averaging predictions</a:t>
            </a:r>
          </a:p>
          <a:p>
            <a:pPr marL="457200" indent="-457200">
              <a:buFont typeface="Arial" panose="020B0604020202020204" pitchFamily="34" charset="0"/>
              <a:buChar char="•"/>
            </a:pPr>
            <a:r>
              <a:rPr lang="en-US" sz="2400" dirty="0"/>
              <a:t>Transfer learning, distillation</a:t>
            </a:r>
          </a:p>
        </p:txBody>
      </p:sp>
    </p:spTree>
    <p:extLst>
      <p:ext uri="{BB962C8B-B14F-4D97-AF65-F5344CB8AC3E}">
        <p14:creationId xmlns:p14="http://schemas.microsoft.com/office/powerpoint/2010/main" val="2833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0FF59-4E29-FC49-9AFF-E9C97D3DD973}"/>
              </a:ext>
            </a:extLst>
          </p:cNvPr>
          <p:cNvSpPr>
            <a:spLocks noGrp="1"/>
          </p:cNvSpPr>
          <p:nvPr>
            <p:ph type="title"/>
          </p:nvPr>
        </p:nvSpPr>
        <p:spPr/>
        <p:txBody>
          <a:bodyPr/>
          <a:lstStyle/>
          <a:p>
            <a:r>
              <a:rPr lang="en-US" dirty="0"/>
              <a:t>Misc. optimization tricks and topics</a:t>
            </a:r>
          </a:p>
        </p:txBody>
      </p:sp>
      <p:sp>
        <p:nvSpPr>
          <p:cNvPr id="3" name="Content Placeholder 2">
            <a:extLst>
              <a:ext uri="{FF2B5EF4-FFF2-40B4-BE49-F238E27FC236}">
                <a16:creationId xmlns:a16="http://schemas.microsoft.com/office/drawing/2014/main" id="{487E8C63-0B35-F54B-B15B-58BDA61E7106}"/>
              </a:ext>
            </a:extLst>
          </p:cNvPr>
          <p:cNvSpPr>
            <a:spLocks noGrp="1"/>
          </p:cNvSpPr>
          <p:nvPr>
            <p:ph idx="1"/>
          </p:nvPr>
        </p:nvSpPr>
        <p:spPr>
          <a:xfrm>
            <a:off x="838200" y="914400"/>
            <a:ext cx="10591800" cy="5257800"/>
          </a:xfrm>
        </p:spPr>
        <p:txBody>
          <a:bodyPr/>
          <a:lstStyle/>
          <a:p>
            <a:pPr marL="457200" indent="-457200">
              <a:buFont typeface="Arial" panose="020B0604020202020204" pitchFamily="34" charset="0"/>
              <a:buChar char="•"/>
            </a:pPr>
            <a:r>
              <a:rPr lang="en-US" b="1" dirty="0"/>
              <a:t>Adding noise to gradients</a:t>
            </a:r>
            <a:r>
              <a:rPr lang="en-US" dirty="0"/>
              <a:t>: SGD with Langevin dynamics helps to jump out of local minima (e.g., </a:t>
            </a:r>
            <a:r>
              <a:rPr lang="en-US" dirty="0">
                <a:hlinkClick r:id="rId2"/>
              </a:rPr>
              <a:t>Welling and </a:t>
            </a:r>
            <a:r>
              <a:rPr lang="en-US" dirty="0" err="1">
                <a:hlinkClick r:id="rId2"/>
              </a:rPr>
              <a:t>Teh</a:t>
            </a:r>
            <a:r>
              <a:rPr lang="en-US" dirty="0"/>
              <a:t>, 2011)</a:t>
            </a:r>
          </a:p>
          <a:p>
            <a:pPr marL="457200" indent="-457200">
              <a:buFont typeface="Arial" panose="020B0604020202020204" pitchFamily="34" charset="0"/>
              <a:buChar char="•"/>
            </a:pPr>
            <a:r>
              <a:rPr lang="en-US" b="1" dirty="0"/>
              <a:t>Cyclical learning rates</a:t>
            </a:r>
            <a:r>
              <a:rPr lang="en-US" dirty="0"/>
              <a:t>: increase learning rate from time to time to jump out of local minima (</a:t>
            </a:r>
            <a:r>
              <a:rPr lang="en-US" dirty="0">
                <a:hlinkClick r:id="rId3"/>
              </a:rPr>
              <a:t>Smith 2017</a:t>
            </a:r>
            <a:r>
              <a:rPr lang="en-US" dirty="0"/>
              <a:t>)</a:t>
            </a:r>
          </a:p>
          <a:p>
            <a:pPr marL="457200" indent="-457200">
              <a:buFont typeface="Arial" panose="020B0604020202020204" pitchFamily="34" charset="0"/>
              <a:buChar char="•"/>
            </a:pPr>
            <a:r>
              <a:rPr lang="en-US" dirty="0">
                <a:hlinkClick r:id="rId4"/>
              </a:rPr>
              <a:t>Second-order methods</a:t>
            </a:r>
            <a:r>
              <a:rPr lang="en-US" dirty="0"/>
              <a:t> (e.g., L-BFGS)</a:t>
            </a:r>
          </a:p>
          <a:p>
            <a:pPr marL="457200" indent="-457200">
              <a:buFont typeface="Arial" panose="020B0604020202020204" pitchFamily="34" charset="0"/>
              <a:buChar char="•"/>
            </a:pPr>
            <a:r>
              <a:rPr lang="en-US" dirty="0"/>
              <a:t>Non-gradient or non-backprop methods</a:t>
            </a:r>
          </a:p>
        </p:txBody>
      </p:sp>
    </p:spTree>
    <p:extLst>
      <p:ext uri="{BB962C8B-B14F-4D97-AF65-F5344CB8AC3E}">
        <p14:creationId xmlns:p14="http://schemas.microsoft.com/office/powerpoint/2010/main" val="75151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 training: Beyond the basics</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2400" dirty="0">
                <a:solidFill>
                  <a:schemeClr val="bg1">
                    <a:lumMod val="50000"/>
                  </a:schemeClr>
                </a:solidFill>
              </a:rPr>
              <a:t>Optimization</a:t>
            </a:r>
          </a:p>
          <a:p>
            <a:pPr marL="857250" lvl="1" indent="-457200">
              <a:buFont typeface="Arial" panose="020B0604020202020204" pitchFamily="34" charset="0"/>
              <a:buChar char="•"/>
            </a:pPr>
            <a:r>
              <a:rPr lang="en-US" dirty="0">
                <a:solidFill>
                  <a:schemeClr val="bg1">
                    <a:lumMod val="50000"/>
                  </a:schemeClr>
                </a:solidFill>
              </a:rPr>
              <a:t>Mini-batch SGD</a:t>
            </a:r>
          </a:p>
          <a:p>
            <a:pPr marL="857250" lvl="1" indent="-457200">
              <a:buFont typeface="Arial" panose="020B0604020202020204" pitchFamily="34" charset="0"/>
              <a:buChar char="•"/>
            </a:pPr>
            <a:r>
              <a:rPr lang="en-US" dirty="0">
                <a:solidFill>
                  <a:schemeClr val="bg1">
                    <a:lumMod val="50000"/>
                  </a:schemeClr>
                </a:solidFill>
              </a:rPr>
              <a:t>Learning rate decay</a:t>
            </a:r>
          </a:p>
          <a:p>
            <a:pPr marL="857250" lvl="1" indent="-457200">
              <a:buFont typeface="Arial" panose="020B0604020202020204" pitchFamily="34" charset="0"/>
              <a:buChar char="•"/>
            </a:pPr>
            <a:r>
              <a:rPr lang="en-US" dirty="0">
                <a:solidFill>
                  <a:schemeClr val="bg1">
                    <a:lumMod val="50000"/>
                  </a:schemeClr>
                </a:solidFill>
              </a:rPr>
              <a:t>Diagnosing learning curves</a:t>
            </a:r>
          </a:p>
          <a:p>
            <a:pPr marL="857250" lvl="1" indent="-457200">
              <a:buFont typeface="Arial" panose="020B0604020202020204" pitchFamily="34" charset="0"/>
              <a:buChar char="•"/>
            </a:pPr>
            <a:r>
              <a:rPr lang="en-US" dirty="0">
                <a:solidFill>
                  <a:schemeClr val="bg1">
                    <a:lumMod val="50000"/>
                  </a:schemeClr>
                </a:solidFill>
              </a:rPr>
              <a:t>Adaptive methods: SGD with momentum, </a:t>
            </a:r>
            <a:r>
              <a:rPr lang="en-US" dirty="0" err="1">
                <a:solidFill>
                  <a:schemeClr val="bg1">
                    <a:lumMod val="50000"/>
                  </a:schemeClr>
                </a:solidFill>
              </a:rPr>
              <a:t>RMSProp</a:t>
            </a:r>
            <a:r>
              <a:rPr lang="en-US" dirty="0">
                <a:solidFill>
                  <a:schemeClr val="bg1">
                    <a:lumMod val="50000"/>
                  </a:schemeClr>
                </a:solidFill>
              </a:rPr>
              <a:t>, Adam</a:t>
            </a:r>
          </a:p>
          <a:p>
            <a:pPr marL="457200" indent="-457200">
              <a:buFont typeface="Arial" panose="020B0604020202020204" pitchFamily="34" charset="0"/>
              <a:buChar char="•"/>
            </a:pPr>
            <a:r>
              <a:rPr lang="en-US" sz="2400" dirty="0"/>
              <a:t>Massaging the numbers</a:t>
            </a:r>
          </a:p>
          <a:p>
            <a:pPr marL="857250" lvl="1" indent="-457200">
              <a:buFont typeface="Arial" panose="020B0604020202020204" pitchFamily="34" charset="0"/>
              <a:buChar char="•"/>
            </a:pPr>
            <a:r>
              <a:rPr lang="en-US" dirty="0"/>
              <a:t>Data augmentation </a:t>
            </a:r>
          </a:p>
          <a:p>
            <a:pPr marL="857250" lvl="1" indent="-457200">
              <a:buFont typeface="Arial" panose="020B0604020202020204" pitchFamily="34" charset="0"/>
              <a:buChar char="•"/>
            </a:pPr>
            <a:r>
              <a:rPr lang="en-US" dirty="0"/>
              <a:t>Data preprocessing</a:t>
            </a:r>
          </a:p>
          <a:p>
            <a:pPr marL="857250" lvl="1" indent="-457200">
              <a:buFont typeface="Arial" panose="020B0604020202020204" pitchFamily="34" charset="0"/>
              <a:buChar char="•"/>
            </a:pPr>
            <a:r>
              <a:rPr lang="en-US" dirty="0"/>
              <a:t>Weight initialization</a:t>
            </a:r>
          </a:p>
          <a:p>
            <a:pPr marL="857250" lvl="1" indent="-457200">
              <a:buFont typeface="Arial" panose="020B0604020202020204" pitchFamily="34" charset="0"/>
              <a:buChar char="•"/>
            </a:pPr>
            <a:r>
              <a:rPr lang="en-US" dirty="0"/>
              <a:t>Batch normalization</a:t>
            </a:r>
          </a:p>
          <a:p>
            <a:pPr marL="457200" indent="-457200">
              <a:buFont typeface="Arial" panose="020B0604020202020204" pitchFamily="34" charset="0"/>
              <a:buChar char="•"/>
            </a:pPr>
            <a:r>
              <a:rPr lang="en-US" sz="2400" dirty="0">
                <a:solidFill>
                  <a:schemeClr val="bg1">
                    <a:lumMod val="50000"/>
                  </a:schemeClr>
                </a:solidFill>
              </a:rPr>
              <a:t>Regularization</a:t>
            </a:r>
          </a:p>
          <a:p>
            <a:pPr marL="457200" indent="-457200">
              <a:buFont typeface="Arial" panose="020B0604020202020204" pitchFamily="34" charset="0"/>
              <a:buChar char="•"/>
            </a:pPr>
            <a:r>
              <a:rPr lang="en-US" sz="2400" dirty="0">
                <a:solidFill>
                  <a:schemeClr val="bg1">
                    <a:lumMod val="50000"/>
                  </a:schemeClr>
                </a:solidFill>
              </a:rPr>
              <a:t>Test time: ensembles, averaging predictions</a:t>
            </a:r>
          </a:p>
          <a:p>
            <a:pPr marL="457200" indent="-457200">
              <a:buFont typeface="Arial" panose="020B0604020202020204" pitchFamily="34" charset="0"/>
              <a:buChar char="•"/>
            </a:pPr>
            <a:r>
              <a:rPr lang="en-US" sz="2400" dirty="0">
                <a:solidFill>
                  <a:schemeClr val="bg1">
                    <a:lumMod val="50000"/>
                  </a:schemeClr>
                </a:solidFill>
              </a:rPr>
              <a:t>Transfer learning, distillation</a:t>
            </a:r>
          </a:p>
        </p:txBody>
      </p:sp>
    </p:spTree>
    <p:extLst>
      <p:ext uri="{BB962C8B-B14F-4D97-AF65-F5344CB8AC3E}">
        <p14:creationId xmlns:p14="http://schemas.microsoft.com/office/powerpoint/2010/main" val="118832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07F30-08F9-5347-8B86-8297BB2B1317}"/>
              </a:ext>
            </a:extLst>
          </p:cNvPr>
          <p:cNvSpPr>
            <a:spLocks noGrp="1"/>
          </p:cNvSpPr>
          <p:nvPr>
            <p:ph type="title"/>
          </p:nvPr>
        </p:nvSpPr>
        <p:spPr/>
        <p:txBody>
          <a:bodyPr/>
          <a:lstStyle/>
          <a:p>
            <a:r>
              <a:rPr lang="en-US" dirty="0"/>
              <a:t>Data augmentation</a:t>
            </a:r>
          </a:p>
        </p:txBody>
      </p:sp>
      <p:sp>
        <p:nvSpPr>
          <p:cNvPr id="3" name="Content Placeholder 2">
            <a:extLst>
              <a:ext uri="{FF2B5EF4-FFF2-40B4-BE49-F238E27FC236}">
                <a16:creationId xmlns:a16="http://schemas.microsoft.com/office/drawing/2014/main" id="{5437ED5B-65CD-1245-BAE9-0095A98AC9B8}"/>
              </a:ext>
            </a:extLst>
          </p:cNvPr>
          <p:cNvSpPr>
            <a:spLocks noGrp="1"/>
          </p:cNvSpPr>
          <p:nvPr>
            <p:ph idx="1"/>
          </p:nvPr>
        </p:nvSpPr>
        <p:spPr/>
        <p:txBody>
          <a:bodyPr/>
          <a:lstStyle/>
          <a:p>
            <a:pPr marL="457200" indent="-457200">
              <a:buFont typeface="Arial" panose="020B0604020202020204" pitchFamily="34" charset="0"/>
              <a:buChar char="•"/>
            </a:pPr>
            <a:r>
              <a:rPr lang="en-US" dirty="0"/>
              <a:t>Introduce transformations not adequately sampled in the training data</a:t>
            </a:r>
          </a:p>
          <a:p>
            <a:pPr marL="857250" lvl="1" indent="-457200">
              <a:buFont typeface="Arial" panose="020B0604020202020204" pitchFamily="34" charset="0"/>
              <a:buChar char="•"/>
            </a:pPr>
            <a:r>
              <a:rPr lang="en-US" sz="2400" dirty="0"/>
              <a:t>Geometric: flipping, rotation, shearing, multiple crops</a:t>
            </a:r>
          </a:p>
        </p:txBody>
      </p:sp>
      <p:pic>
        <p:nvPicPr>
          <p:cNvPr id="4" name="Picture 3">
            <a:extLst>
              <a:ext uri="{FF2B5EF4-FFF2-40B4-BE49-F238E27FC236}">
                <a16:creationId xmlns:a16="http://schemas.microsoft.com/office/drawing/2014/main" id="{0F63C45E-BFDE-694D-9DA6-1FCA7B677564}"/>
              </a:ext>
            </a:extLst>
          </p:cNvPr>
          <p:cNvPicPr>
            <a:picLocks noChangeAspect="1"/>
          </p:cNvPicPr>
          <p:nvPr/>
        </p:nvPicPr>
        <p:blipFill rotWithShape="1">
          <a:blip r:embed="rId2"/>
          <a:srcRect b="18801"/>
          <a:stretch/>
        </p:blipFill>
        <p:spPr>
          <a:xfrm>
            <a:off x="1676400" y="2986088"/>
            <a:ext cx="6365378" cy="2623066"/>
          </a:xfrm>
          <a:prstGeom prst="rect">
            <a:avLst/>
          </a:prstGeom>
        </p:spPr>
      </p:pic>
      <p:sp>
        <p:nvSpPr>
          <p:cNvPr id="5" name="TextBox 4">
            <a:extLst>
              <a:ext uri="{FF2B5EF4-FFF2-40B4-BE49-F238E27FC236}">
                <a16:creationId xmlns:a16="http://schemas.microsoft.com/office/drawing/2014/main" id="{444B1C52-9D9F-8B49-B6F1-765A21415C92}"/>
              </a:ext>
            </a:extLst>
          </p:cNvPr>
          <p:cNvSpPr txBox="1"/>
          <p:nvPr/>
        </p:nvSpPr>
        <p:spPr>
          <a:xfrm>
            <a:off x="1600200" y="5562601"/>
            <a:ext cx="1268296" cy="307777"/>
          </a:xfrm>
          <a:prstGeom prst="rect">
            <a:avLst/>
          </a:prstGeom>
          <a:noFill/>
        </p:spPr>
        <p:txBody>
          <a:bodyPr wrap="none" rtlCol="0">
            <a:spAutoFit/>
          </a:bodyPr>
          <a:lstStyle/>
          <a:p>
            <a:r>
              <a:rPr lang="en-US" sz="1400" b="0" dirty="0">
                <a:hlinkClick r:id="rId3"/>
              </a:rPr>
              <a:t>Image source</a:t>
            </a:r>
            <a:endParaRPr lang="en-US" sz="1400" b="0" dirty="0"/>
          </a:p>
        </p:txBody>
      </p:sp>
      <p:pic>
        <p:nvPicPr>
          <p:cNvPr id="7" name="Picture 6">
            <a:extLst>
              <a:ext uri="{FF2B5EF4-FFF2-40B4-BE49-F238E27FC236}">
                <a16:creationId xmlns:a16="http://schemas.microsoft.com/office/drawing/2014/main" id="{F8A90543-2A9F-F340-B55C-0971510678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7380" y="2476500"/>
            <a:ext cx="2118220" cy="3200400"/>
          </a:xfrm>
          <a:prstGeom prst="rect">
            <a:avLst/>
          </a:prstGeom>
        </p:spPr>
      </p:pic>
      <p:sp>
        <p:nvSpPr>
          <p:cNvPr id="8" name="TextBox 7">
            <a:extLst>
              <a:ext uri="{FF2B5EF4-FFF2-40B4-BE49-F238E27FC236}">
                <a16:creationId xmlns:a16="http://schemas.microsoft.com/office/drawing/2014/main" id="{B6139F92-FF4D-8F40-B0D9-A9365E9822C8}"/>
              </a:ext>
            </a:extLst>
          </p:cNvPr>
          <p:cNvSpPr txBox="1"/>
          <p:nvPr/>
        </p:nvSpPr>
        <p:spPr>
          <a:xfrm>
            <a:off x="9323504" y="5639395"/>
            <a:ext cx="1268296" cy="307777"/>
          </a:xfrm>
          <a:prstGeom prst="rect">
            <a:avLst/>
          </a:prstGeom>
          <a:noFill/>
        </p:spPr>
        <p:txBody>
          <a:bodyPr wrap="none" rtlCol="0">
            <a:spAutoFit/>
          </a:bodyPr>
          <a:lstStyle/>
          <a:p>
            <a:r>
              <a:rPr lang="en-US" sz="1400" b="0" dirty="0">
                <a:hlinkClick r:id="rId5"/>
              </a:rPr>
              <a:t>Image source</a:t>
            </a:r>
            <a:endParaRPr lang="en-US" sz="1400" b="0" dirty="0"/>
          </a:p>
        </p:txBody>
      </p:sp>
    </p:spTree>
    <p:extLst>
      <p:ext uri="{BB962C8B-B14F-4D97-AF65-F5344CB8AC3E}">
        <p14:creationId xmlns:p14="http://schemas.microsoft.com/office/powerpoint/2010/main" val="42075919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07F30-08F9-5347-8B86-8297BB2B1317}"/>
              </a:ext>
            </a:extLst>
          </p:cNvPr>
          <p:cNvSpPr>
            <a:spLocks noGrp="1"/>
          </p:cNvSpPr>
          <p:nvPr>
            <p:ph type="title"/>
          </p:nvPr>
        </p:nvSpPr>
        <p:spPr/>
        <p:txBody>
          <a:bodyPr/>
          <a:lstStyle/>
          <a:p>
            <a:r>
              <a:rPr lang="en-US" dirty="0"/>
              <a:t>Data augmentation</a:t>
            </a:r>
          </a:p>
        </p:txBody>
      </p:sp>
      <p:sp>
        <p:nvSpPr>
          <p:cNvPr id="3" name="Content Placeholder 2">
            <a:extLst>
              <a:ext uri="{FF2B5EF4-FFF2-40B4-BE49-F238E27FC236}">
                <a16:creationId xmlns:a16="http://schemas.microsoft.com/office/drawing/2014/main" id="{5437ED5B-65CD-1245-BAE9-0095A98AC9B8}"/>
              </a:ext>
            </a:extLst>
          </p:cNvPr>
          <p:cNvSpPr>
            <a:spLocks noGrp="1"/>
          </p:cNvSpPr>
          <p:nvPr>
            <p:ph idx="1"/>
          </p:nvPr>
        </p:nvSpPr>
        <p:spPr/>
        <p:txBody>
          <a:bodyPr/>
          <a:lstStyle/>
          <a:p>
            <a:pPr marL="457200" indent="-457200">
              <a:buFont typeface="Arial" panose="020B0604020202020204" pitchFamily="34" charset="0"/>
              <a:buChar char="•"/>
            </a:pPr>
            <a:r>
              <a:rPr lang="en-US" dirty="0"/>
              <a:t>Introduce transformations not adequately sampled in the training data</a:t>
            </a:r>
          </a:p>
          <a:p>
            <a:pPr marL="857250" lvl="1" indent="-457200">
              <a:buFont typeface="Arial" panose="020B0604020202020204" pitchFamily="34" charset="0"/>
              <a:buChar char="•"/>
            </a:pPr>
            <a:r>
              <a:rPr lang="en-US" sz="2400" dirty="0"/>
              <a:t>Geometric: flipping, rotation, shearing, multiple crops</a:t>
            </a:r>
          </a:p>
          <a:p>
            <a:pPr marL="857250" lvl="1" indent="-457200">
              <a:buFont typeface="Arial" panose="020B0604020202020204" pitchFamily="34" charset="0"/>
              <a:buChar char="•"/>
            </a:pPr>
            <a:r>
              <a:rPr lang="en-US" sz="2400" dirty="0"/>
              <a:t>Photometric: color transformations</a:t>
            </a:r>
          </a:p>
        </p:txBody>
      </p:sp>
      <p:pic>
        <p:nvPicPr>
          <p:cNvPr id="5" name="Picture 4">
            <a:extLst>
              <a:ext uri="{FF2B5EF4-FFF2-40B4-BE49-F238E27FC236}">
                <a16:creationId xmlns:a16="http://schemas.microsoft.com/office/drawing/2014/main" id="{6E363A98-5B60-F44E-9329-934B040BF5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3207410"/>
            <a:ext cx="5562600" cy="3181246"/>
          </a:xfrm>
          <a:prstGeom prst="rect">
            <a:avLst/>
          </a:prstGeom>
        </p:spPr>
      </p:pic>
      <p:sp>
        <p:nvSpPr>
          <p:cNvPr id="6" name="TextBox 5">
            <a:extLst>
              <a:ext uri="{FF2B5EF4-FFF2-40B4-BE49-F238E27FC236}">
                <a16:creationId xmlns:a16="http://schemas.microsoft.com/office/drawing/2014/main" id="{1EAAC404-23AF-6A4F-AF02-3BD2A4E30FD8}"/>
              </a:ext>
            </a:extLst>
          </p:cNvPr>
          <p:cNvSpPr txBox="1"/>
          <p:nvPr/>
        </p:nvSpPr>
        <p:spPr>
          <a:xfrm>
            <a:off x="7799504" y="6321624"/>
            <a:ext cx="1268296" cy="307777"/>
          </a:xfrm>
          <a:prstGeom prst="rect">
            <a:avLst/>
          </a:prstGeom>
          <a:noFill/>
        </p:spPr>
        <p:txBody>
          <a:bodyPr wrap="none" rtlCol="0">
            <a:spAutoFit/>
          </a:bodyPr>
          <a:lstStyle/>
          <a:p>
            <a:r>
              <a:rPr lang="en-US" sz="1400" b="0" dirty="0">
                <a:hlinkClick r:id="rId3"/>
              </a:rPr>
              <a:t>Image source</a:t>
            </a:r>
            <a:endParaRPr lang="en-US" sz="1400" b="0" dirty="0"/>
          </a:p>
        </p:txBody>
      </p:sp>
    </p:spTree>
    <p:extLst>
      <p:ext uri="{BB962C8B-B14F-4D97-AF65-F5344CB8AC3E}">
        <p14:creationId xmlns:p14="http://schemas.microsoft.com/office/powerpoint/2010/main" val="2554513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07F30-08F9-5347-8B86-8297BB2B1317}"/>
              </a:ext>
            </a:extLst>
          </p:cNvPr>
          <p:cNvSpPr>
            <a:spLocks noGrp="1"/>
          </p:cNvSpPr>
          <p:nvPr>
            <p:ph type="title"/>
          </p:nvPr>
        </p:nvSpPr>
        <p:spPr/>
        <p:txBody>
          <a:bodyPr/>
          <a:lstStyle/>
          <a:p>
            <a:r>
              <a:rPr lang="en-US" dirty="0"/>
              <a:t>Data augmentation</a:t>
            </a:r>
          </a:p>
        </p:txBody>
      </p:sp>
      <p:sp>
        <p:nvSpPr>
          <p:cNvPr id="3" name="Content Placeholder 2">
            <a:extLst>
              <a:ext uri="{FF2B5EF4-FFF2-40B4-BE49-F238E27FC236}">
                <a16:creationId xmlns:a16="http://schemas.microsoft.com/office/drawing/2014/main" id="{5437ED5B-65CD-1245-BAE9-0095A98AC9B8}"/>
              </a:ext>
            </a:extLst>
          </p:cNvPr>
          <p:cNvSpPr>
            <a:spLocks noGrp="1"/>
          </p:cNvSpPr>
          <p:nvPr>
            <p:ph idx="1"/>
          </p:nvPr>
        </p:nvSpPr>
        <p:spPr/>
        <p:txBody>
          <a:bodyPr/>
          <a:lstStyle/>
          <a:p>
            <a:pPr marL="457200" indent="-457200">
              <a:buFont typeface="Arial" panose="020B0604020202020204" pitchFamily="34" charset="0"/>
              <a:buChar char="•"/>
            </a:pPr>
            <a:r>
              <a:rPr lang="en-US" dirty="0"/>
              <a:t>Introduce transformations not adequately sampled in the training data</a:t>
            </a:r>
          </a:p>
          <a:p>
            <a:pPr marL="857250" lvl="1" indent="-457200">
              <a:buFont typeface="Arial" panose="020B0604020202020204" pitchFamily="34" charset="0"/>
              <a:buChar char="•"/>
            </a:pPr>
            <a:r>
              <a:rPr lang="en-US" sz="2400" dirty="0"/>
              <a:t>Geometric: flipping, rotation, shearing, multiple crops</a:t>
            </a:r>
          </a:p>
          <a:p>
            <a:pPr marL="857250" lvl="1" indent="-457200">
              <a:buFont typeface="Arial" panose="020B0604020202020204" pitchFamily="34" charset="0"/>
              <a:buChar char="•"/>
            </a:pPr>
            <a:r>
              <a:rPr lang="en-US" sz="2400" dirty="0"/>
              <a:t>Photometric: color transformations</a:t>
            </a:r>
          </a:p>
          <a:p>
            <a:pPr marL="857250" lvl="1" indent="-457200">
              <a:buFont typeface="Arial" panose="020B0604020202020204" pitchFamily="34" charset="0"/>
              <a:buChar char="•"/>
            </a:pPr>
            <a:r>
              <a:rPr lang="en-US" sz="2400" dirty="0"/>
              <a:t>Other: add noise, compression artifacts, lens distortions, etc.</a:t>
            </a:r>
          </a:p>
        </p:txBody>
      </p:sp>
      <p:sp>
        <p:nvSpPr>
          <p:cNvPr id="6" name="TextBox 5">
            <a:extLst>
              <a:ext uri="{FF2B5EF4-FFF2-40B4-BE49-F238E27FC236}">
                <a16:creationId xmlns:a16="http://schemas.microsoft.com/office/drawing/2014/main" id="{1EAAC404-23AF-6A4F-AF02-3BD2A4E30FD8}"/>
              </a:ext>
            </a:extLst>
          </p:cNvPr>
          <p:cNvSpPr txBox="1"/>
          <p:nvPr/>
        </p:nvSpPr>
        <p:spPr>
          <a:xfrm>
            <a:off x="8610600" y="6172201"/>
            <a:ext cx="1268296" cy="307777"/>
          </a:xfrm>
          <a:prstGeom prst="rect">
            <a:avLst/>
          </a:prstGeom>
          <a:noFill/>
        </p:spPr>
        <p:txBody>
          <a:bodyPr wrap="none" rtlCol="0">
            <a:spAutoFit/>
          </a:bodyPr>
          <a:lstStyle/>
          <a:p>
            <a:r>
              <a:rPr lang="en-US" sz="1400" b="0" dirty="0">
                <a:hlinkClick r:id="rId2"/>
              </a:rPr>
              <a:t>Image source</a:t>
            </a:r>
            <a:endParaRPr lang="en-US" sz="1400" b="0" dirty="0"/>
          </a:p>
        </p:txBody>
      </p:sp>
      <p:pic>
        <p:nvPicPr>
          <p:cNvPr id="4" name="Picture 3">
            <a:extLst>
              <a:ext uri="{FF2B5EF4-FFF2-40B4-BE49-F238E27FC236}">
                <a16:creationId xmlns:a16="http://schemas.microsoft.com/office/drawing/2014/main" id="{43CB577A-DECE-0D4F-86CB-93988A5ACDF0}"/>
              </a:ext>
            </a:extLst>
          </p:cNvPr>
          <p:cNvPicPr>
            <a:picLocks noChangeAspect="1"/>
          </p:cNvPicPr>
          <p:nvPr/>
        </p:nvPicPr>
        <p:blipFill>
          <a:blip r:embed="rId3"/>
          <a:stretch>
            <a:fillRect/>
          </a:stretch>
        </p:blipFill>
        <p:spPr>
          <a:xfrm>
            <a:off x="2438400" y="3776634"/>
            <a:ext cx="7315200" cy="2395567"/>
          </a:xfrm>
          <a:prstGeom prst="rect">
            <a:avLst/>
          </a:prstGeom>
        </p:spPr>
      </p:pic>
    </p:spTree>
    <p:extLst>
      <p:ext uri="{BB962C8B-B14F-4D97-AF65-F5344CB8AC3E}">
        <p14:creationId xmlns:p14="http://schemas.microsoft.com/office/powerpoint/2010/main" val="347478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07F30-08F9-5347-8B86-8297BB2B1317}"/>
              </a:ext>
            </a:extLst>
          </p:cNvPr>
          <p:cNvSpPr>
            <a:spLocks noGrp="1"/>
          </p:cNvSpPr>
          <p:nvPr>
            <p:ph type="title"/>
          </p:nvPr>
        </p:nvSpPr>
        <p:spPr/>
        <p:txBody>
          <a:bodyPr/>
          <a:lstStyle/>
          <a:p>
            <a:r>
              <a:rPr lang="en-US" dirty="0"/>
              <a:t>Data augmentation</a:t>
            </a:r>
          </a:p>
        </p:txBody>
      </p:sp>
      <p:sp>
        <p:nvSpPr>
          <p:cNvPr id="3" name="Content Placeholder 2">
            <a:extLst>
              <a:ext uri="{FF2B5EF4-FFF2-40B4-BE49-F238E27FC236}">
                <a16:creationId xmlns:a16="http://schemas.microsoft.com/office/drawing/2014/main" id="{5437ED5B-65CD-1245-BAE9-0095A98AC9B8}"/>
              </a:ext>
            </a:extLst>
          </p:cNvPr>
          <p:cNvSpPr>
            <a:spLocks noGrp="1"/>
          </p:cNvSpPr>
          <p:nvPr>
            <p:ph idx="1"/>
          </p:nvPr>
        </p:nvSpPr>
        <p:spPr/>
        <p:txBody>
          <a:bodyPr/>
          <a:lstStyle/>
          <a:p>
            <a:pPr marL="457200" indent="-457200">
              <a:buFont typeface="Arial" panose="020B0604020202020204" pitchFamily="34" charset="0"/>
              <a:buChar char="•"/>
            </a:pPr>
            <a:r>
              <a:rPr lang="en-US" dirty="0"/>
              <a:t>Introduce transformations not adequately sampled in the training data</a:t>
            </a:r>
          </a:p>
          <a:p>
            <a:pPr marL="457200" indent="-457200">
              <a:buFont typeface="Arial" panose="020B0604020202020204" pitchFamily="34" charset="0"/>
              <a:buChar char="•"/>
            </a:pPr>
            <a:r>
              <a:rPr lang="en-US" dirty="0"/>
              <a:t>Limited only by your imagination and time/memory constraints!</a:t>
            </a:r>
          </a:p>
          <a:p>
            <a:pPr marL="457200" indent="-457200">
              <a:buFont typeface="Arial" panose="020B0604020202020204" pitchFamily="34" charset="0"/>
              <a:buChar char="•"/>
            </a:pPr>
            <a:r>
              <a:rPr lang="en-US" dirty="0"/>
              <a:t>Avoid introducing artifacts</a:t>
            </a:r>
          </a:p>
        </p:txBody>
      </p:sp>
      <p:pic>
        <p:nvPicPr>
          <p:cNvPr id="6" name="Picture 5">
            <a:extLst>
              <a:ext uri="{FF2B5EF4-FFF2-40B4-BE49-F238E27FC236}">
                <a16:creationId xmlns:a16="http://schemas.microsoft.com/office/drawing/2014/main" id="{9CFBD36F-4C23-D846-A9EC-8B610525BDE1}"/>
              </a:ext>
            </a:extLst>
          </p:cNvPr>
          <p:cNvPicPr>
            <a:picLocks noChangeAspect="1"/>
          </p:cNvPicPr>
          <p:nvPr/>
        </p:nvPicPr>
        <p:blipFill>
          <a:blip r:embed="rId2"/>
          <a:stretch>
            <a:fillRect/>
          </a:stretch>
        </p:blipFill>
        <p:spPr>
          <a:xfrm>
            <a:off x="1676400" y="3429001"/>
            <a:ext cx="8915400" cy="3159555"/>
          </a:xfrm>
          <a:prstGeom prst="rect">
            <a:avLst/>
          </a:prstGeom>
        </p:spPr>
      </p:pic>
      <p:sp>
        <p:nvSpPr>
          <p:cNvPr id="7" name="TextBox 6">
            <a:extLst>
              <a:ext uri="{FF2B5EF4-FFF2-40B4-BE49-F238E27FC236}">
                <a16:creationId xmlns:a16="http://schemas.microsoft.com/office/drawing/2014/main" id="{FBB9F581-723A-5848-A7BD-502A0890E254}"/>
              </a:ext>
            </a:extLst>
          </p:cNvPr>
          <p:cNvSpPr txBox="1"/>
          <p:nvPr/>
        </p:nvSpPr>
        <p:spPr>
          <a:xfrm>
            <a:off x="9018704" y="6324601"/>
            <a:ext cx="1268296" cy="307777"/>
          </a:xfrm>
          <a:prstGeom prst="rect">
            <a:avLst/>
          </a:prstGeom>
          <a:noFill/>
        </p:spPr>
        <p:txBody>
          <a:bodyPr wrap="none" rtlCol="0">
            <a:spAutoFit/>
          </a:bodyPr>
          <a:lstStyle/>
          <a:p>
            <a:r>
              <a:rPr lang="en-US" sz="1400" b="0" dirty="0">
                <a:hlinkClick r:id="rId3"/>
              </a:rPr>
              <a:t>Image source</a:t>
            </a:r>
            <a:endParaRPr lang="en-US" sz="1400" b="0" dirty="0"/>
          </a:p>
        </p:txBody>
      </p:sp>
    </p:spTree>
    <p:extLst>
      <p:ext uri="{BB962C8B-B14F-4D97-AF65-F5344CB8AC3E}">
        <p14:creationId xmlns:p14="http://schemas.microsoft.com/office/powerpoint/2010/main" val="130967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07F30-08F9-5347-8B86-8297BB2B1317}"/>
              </a:ext>
            </a:extLst>
          </p:cNvPr>
          <p:cNvSpPr>
            <a:spLocks noGrp="1"/>
          </p:cNvSpPr>
          <p:nvPr>
            <p:ph type="title"/>
          </p:nvPr>
        </p:nvSpPr>
        <p:spPr/>
        <p:txBody>
          <a:bodyPr/>
          <a:lstStyle/>
          <a:p>
            <a:r>
              <a:rPr lang="en-US" dirty="0"/>
              <a:t>Data augmentation</a:t>
            </a:r>
          </a:p>
        </p:txBody>
      </p:sp>
      <p:sp>
        <p:nvSpPr>
          <p:cNvPr id="3" name="Content Placeholder 2">
            <a:extLst>
              <a:ext uri="{FF2B5EF4-FFF2-40B4-BE49-F238E27FC236}">
                <a16:creationId xmlns:a16="http://schemas.microsoft.com/office/drawing/2014/main" id="{5437ED5B-65CD-1245-BAE9-0095A98AC9B8}"/>
              </a:ext>
            </a:extLst>
          </p:cNvPr>
          <p:cNvSpPr>
            <a:spLocks noGrp="1"/>
          </p:cNvSpPr>
          <p:nvPr>
            <p:ph idx="1"/>
          </p:nvPr>
        </p:nvSpPr>
        <p:spPr/>
        <p:txBody>
          <a:bodyPr/>
          <a:lstStyle/>
          <a:p>
            <a:pPr marL="457200" indent="-457200">
              <a:buFont typeface="Arial" panose="020B0604020202020204" pitchFamily="34" charset="0"/>
              <a:buChar char="•"/>
            </a:pPr>
            <a:r>
              <a:rPr lang="en-US" dirty="0"/>
              <a:t>Introduce transformations not adequately sampled in the training data</a:t>
            </a:r>
          </a:p>
          <a:p>
            <a:pPr marL="457200" indent="-457200">
              <a:buFont typeface="Arial" panose="020B0604020202020204" pitchFamily="34" charset="0"/>
              <a:buChar char="•"/>
            </a:pPr>
            <a:r>
              <a:rPr lang="en-US" dirty="0"/>
              <a:t>Limited only by your imagination and time/memory constraints!</a:t>
            </a:r>
          </a:p>
          <a:p>
            <a:pPr marL="457200" indent="-457200">
              <a:buFont typeface="Arial" panose="020B0604020202020204" pitchFamily="34" charset="0"/>
              <a:buChar char="•"/>
            </a:pPr>
            <a:r>
              <a:rPr lang="en-US" dirty="0"/>
              <a:t>Avoid introducing artifacts</a:t>
            </a:r>
          </a:p>
          <a:p>
            <a:pPr marL="457200" indent="-457200">
              <a:buFont typeface="Arial" panose="020B0604020202020204" pitchFamily="34" charset="0"/>
              <a:buChar char="•"/>
            </a:pPr>
            <a:r>
              <a:rPr lang="en-US" dirty="0"/>
              <a:t>Automatic augmentation strategies: </a:t>
            </a:r>
            <a:r>
              <a:rPr lang="en-US" dirty="0">
                <a:hlinkClick r:id="rId2"/>
              </a:rPr>
              <a:t>AutoAugment</a:t>
            </a:r>
            <a:r>
              <a:rPr lang="en-US" dirty="0"/>
              <a:t>, </a:t>
            </a:r>
            <a:r>
              <a:rPr lang="en-US" dirty="0">
                <a:hlinkClick r:id="rId3"/>
              </a:rPr>
              <a:t>RandAugment</a:t>
            </a:r>
            <a:r>
              <a:rPr lang="en-US" dirty="0"/>
              <a:t> </a:t>
            </a:r>
          </a:p>
        </p:txBody>
      </p:sp>
    </p:spTree>
    <p:extLst>
      <p:ext uri="{BB962C8B-B14F-4D97-AF65-F5344CB8AC3E}">
        <p14:creationId xmlns:p14="http://schemas.microsoft.com/office/powerpoint/2010/main" val="2892920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1FCCB-CFDB-AF42-8272-3D078343CE7C}"/>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8CB7FB73-5279-6747-98D3-5056EF91AA3A}"/>
              </a:ext>
            </a:extLst>
          </p:cNvPr>
          <p:cNvSpPr>
            <a:spLocks noGrp="1"/>
          </p:cNvSpPr>
          <p:nvPr>
            <p:ph idx="1"/>
          </p:nvPr>
        </p:nvSpPr>
        <p:spPr/>
        <p:txBody>
          <a:bodyPr/>
          <a:lstStyle/>
          <a:p>
            <a:pPr marL="457200" indent="-457200">
              <a:buFont typeface="Arial" panose="020B0604020202020204" pitchFamily="34" charset="0"/>
              <a:buChar char="•"/>
            </a:pPr>
            <a:r>
              <a:rPr lang="en-US" dirty="0"/>
              <a:t>Zero centering</a:t>
            </a:r>
          </a:p>
          <a:p>
            <a:pPr marL="857250" lvl="1" indent="-457200">
              <a:buFont typeface="Arial" panose="020B0604020202020204" pitchFamily="34" charset="0"/>
              <a:buChar char="•"/>
            </a:pPr>
            <a:r>
              <a:rPr lang="en-US" sz="2400" dirty="0"/>
              <a:t>Subtract </a:t>
            </a:r>
            <a:r>
              <a:rPr lang="en-US" sz="2400" i="1" dirty="0"/>
              <a:t>mean image </a:t>
            </a:r>
            <a:r>
              <a:rPr lang="en-US" sz="2400" dirty="0"/>
              <a:t>– all input images need to have the same resolution</a:t>
            </a:r>
          </a:p>
          <a:p>
            <a:pPr marL="857250" lvl="1" indent="-457200">
              <a:buFont typeface="Arial" panose="020B0604020202020204" pitchFamily="34" charset="0"/>
              <a:buChar char="•"/>
            </a:pPr>
            <a:r>
              <a:rPr lang="en-US" sz="2400" dirty="0"/>
              <a:t>Subtract </a:t>
            </a:r>
            <a:r>
              <a:rPr lang="en-US" sz="2400" i="1" dirty="0"/>
              <a:t>per-channel means</a:t>
            </a:r>
            <a:r>
              <a:rPr lang="en-US" sz="2400" dirty="0"/>
              <a:t> – images don’t need to have the same resolution</a:t>
            </a:r>
          </a:p>
          <a:p>
            <a:pPr marL="457200" indent="-457200">
              <a:buFont typeface="Arial" panose="020B0604020202020204" pitchFamily="34" charset="0"/>
              <a:buChar char="•"/>
            </a:pPr>
            <a:r>
              <a:rPr lang="en-US" dirty="0"/>
              <a:t>Optional: rescaling – divide each value by (per-pixel or per-channel) standard deviation</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Be sure to apply the same transformation at training and test time!</a:t>
            </a:r>
          </a:p>
          <a:p>
            <a:pPr marL="857250" lvl="1" indent="-457200">
              <a:buFont typeface="Arial" panose="020B0604020202020204" pitchFamily="34" charset="0"/>
              <a:buChar char="•"/>
            </a:pPr>
            <a:r>
              <a:rPr lang="en-US" sz="2400" dirty="0"/>
              <a:t>Save training set statistics and apply to test data</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15876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FD2C5-460B-2849-818C-A17D8EB244D7}"/>
              </a:ext>
            </a:extLst>
          </p:cNvPr>
          <p:cNvSpPr>
            <a:spLocks noGrp="1"/>
          </p:cNvSpPr>
          <p:nvPr>
            <p:ph type="title"/>
          </p:nvPr>
        </p:nvSpPr>
        <p:spPr/>
        <p:txBody>
          <a:bodyPr/>
          <a:lstStyle/>
          <a:p>
            <a:r>
              <a:rPr lang="en-US" dirty="0"/>
              <a:t>Weight initialization</a:t>
            </a:r>
          </a:p>
        </p:txBody>
      </p:sp>
      <p:sp>
        <p:nvSpPr>
          <p:cNvPr id="3" name="Content Placeholder 2">
            <a:extLst>
              <a:ext uri="{FF2B5EF4-FFF2-40B4-BE49-F238E27FC236}">
                <a16:creationId xmlns:a16="http://schemas.microsoft.com/office/drawing/2014/main" id="{D06086D5-6FE6-0349-A9A3-26D77190D70B}"/>
              </a:ext>
            </a:extLst>
          </p:cNvPr>
          <p:cNvSpPr>
            <a:spLocks noGrp="1"/>
          </p:cNvSpPr>
          <p:nvPr>
            <p:ph idx="1"/>
          </p:nvPr>
        </p:nvSpPr>
        <p:spPr/>
        <p:txBody>
          <a:bodyPr/>
          <a:lstStyle/>
          <a:p>
            <a:pPr marL="457200" indent="-457200">
              <a:buFont typeface="Arial" panose="020B0604020202020204" pitchFamily="34" charset="0"/>
              <a:buChar char="•"/>
            </a:pPr>
            <a:r>
              <a:rPr lang="en-US" dirty="0"/>
              <a:t>What’s wrong with initializing all weights to the same number (e.g., zero)?</a:t>
            </a:r>
          </a:p>
        </p:txBody>
      </p:sp>
    </p:spTree>
    <p:extLst>
      <p:ext uri="{BB962C8B-B14F-4D97-AF65-F5344CB8AC3E}">
        <p14:creationId xmlns:p14="http://schemas.microsoft.com/office/powerpoint/2010/main" val="1764962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FD2C5-460B-2849-818C-A17D8EB244D7}"/>
              </a:ext>
            </a:extLst>
          </p:cNvPr>
          <p:cNvSpPr>
            <a:spLocks noGrp="1"/>
          </p:cNvSpPr>
          <p:nvPr>
            <p:ph type="title"/>
          </p:nvPr>
        </p:nvSpPr>
        <p:spPr/>
        <p:txBody>
          <a:bodyPr/>
          <a:lstStyle/>
          <a:p>
            <a:r>
              <a:rPr lang="en-US" dirty="0"/>
              <a:t>Weight initialization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6086D5-6FE6-0349-A9A3-26D77190D70B}"/>
                  </a:ext>
                </a:extLst>
              </p:cNvPr>
              <p:cNvSpPr>
                <a:spLocks noGrp="1"/>
              </p:cNvSpPr>
              <p:nvPr>
                <p:ph idx="1"/>
              </p:nvPr>
            </p:nvSpPr>
            <p:spPr/>
            <p:txBody>
              <a:bodyPr/>
              <a:lstStyle/>
              <a:p>
                <a:pPr marL="457200" indent="-457200">
                  <a:buFont typeface="Arial" panose="020B0604020202020204" pitchFamily="34" charset="0"/>
                  <a:buChar char="•"/>
                </a:pPr>
                <a:r>
                  <a:rPr lang="en-US" dirty="0"/>
                  <a:t>Typically: initialize to random values sampled from zero-mean Gaussian: </a:t>
                </a:r>
                <a14:m>
                  <m:oMath xmlns:m="http://schemas.openxmlformats.org/officeDocument/2006/math">
                    <m:r>
                      <a:rPr lang="en-US" b="0" i="1" smtClean="0">
                        <a:solidFill>
                          <a:srgbClr val="9900CC"/>
                        </a:solidFill>
                        <a:latin typeface="Cambria Math" panose="02040503050406030204" pitchFamily="18" charset="0"/>
                      </a:rPr>
                      <m:t>𝑤</m:t>
                    </m:r>
                    <m:r>
                      <a:rPr lang="en-US" b="0" i="1" smtClean="0">
                        <a:solidFill>
                          <a:srgbClr val="9900CC"/>
                        </a:solidFill>
                        <a:latin typeface="Cambria Math" panose="02040503050406030204" pitchFamily="18" charset="0"/>
                      </a:rPr>
                      <m:t> ~ </m:t>
                    </m:r>
                    <m:r>
                      <a:rPr lang="en-US" b="0" i="1" smtClean="0">
                        <a:solidFill>
                          <a:srgbClr val="9900CC"/>
                        </a:solidFill>
                        <a:latin typeface="Cambria Math" panose="02040503050406030204" pitchFamily="18" charset="0"/>
                        <a:ea typeface="Cambria Math" panose="02040503050406030204" pitchFamily="18" charset="0"/>
                      </a:rPr>
                      <m:t>𝒩</m:t>
                    </m:r>
                    <m:r>
                      <a:rPr lang="en-US" b="0" i="1" smtClean="0">
                        <a:solidFill>
                          <a:srgbClr val="9900CC"/>
                        </a:solidFill>
                        <a:latin typeface="Cambria Math" panose="02040503050406030204" pitchFamily="18" charset="0"/>
                        <a:ea typeface="Cambria Math" panose="02040503050406030204" pitchFamily="18" charset="0"/>
                      </a:rPr>
                      <m:t>(0, </m:t>
                    </m:r>
                    <m:sSup>
                      <m:sSupPr>
                        <m:ctrlPr>
                          <a:rPr lang="en-US" b="0" i="1" smtClean="0">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𝜎</m:t>
                        </m:r>
                      </m:e>
                      <m:sup>
                        <m:r>
                          <a:rPr lang="en-US" b="0" i="1" smtClean="0">
                            <a:solidFill>
                              <a:srgbClr val="9900CC"/>
                            </a:solidFill>
                            <a:latin typeface="Cambria Math" panose="02040503050406030204" pitchFamily="18" charset="0"/>
                            <a:ea typeface="Cambria Math" panose="02040503050406030204" pitchFamily="18" charset="0"/>
                          </a:rPr>
                          <m:t>2</m:t>
                        </m:r>
                      </m:sup>
                    </m:sSup>
                    <m:r>
                      <a:rPr lang="en-US" b="0" i="1" smtClean="0">
                        <a:solidFill>
                          <a:srgbClr val="9900CC"/>
                        </a:solidFill>
                        <a:latin typeface="Cambria Math" panose="02040503050406030204" pitchFamily="18" charset="0"/>
                        <a:ea typeface="Cambria Math" panose="02040503050406030204" pitchFamily="18" charset="0"/>
                      </a:rPr>
                      <m:t>)</m:t>
                    </m:r>
                  </m:oMath>
                </a14:m>
                <a:endParaRPr lang="en-US" dirty="0"/>
              </a:p>
              <a:p>
                <a:pPr marL="857250" lvl="1" indent="-457200">
                  <a:buFont typeface="Arial" panose="020B0604020202020204" pitchFamily="34" charset="0"/>
                  <a:buChar char="•"/>
                </a:pPr>
                <a:r>
                  <a:rPr lang="en-US" sz="2400" dirty="0"/>
                  <a:t>Standard deviation matters!</a:t>
                </a:r>
              </a:p>
              <a:p>
                <a:pPr marL="857250" lvl="1" indent="-457200">
                  <a:buFont typeface="Arial" panose="020B0604020202020204" pitchFamily="34" charset="0"/>
                  <a:buChar char="•"/>
                </a:pPr>
                <a:r>
                  <a:rPr lang="en-US" sz="2400" dirty="0"/>
                  <a:t>Key idea: avoid reducing or amplifying the variance of layer responses, which would lead to vanishing or exploding gradients</a:t>
                </a:r>
              </a:p>
              <a:p>
                <a:pPr marL="457200" indent="-457200">
                  <a:buFont typeface="Arial" panose="020B0604020202020204" pitchFamily="34" charset="0"/>
                  <a:buChar char="•"/>
                </a:pPr>
                <a:r>
                  <a:rPr lang="en-US" dirty="0"/>
                  <a:t>Common heuristics:</a:t>
                </a:r>
              </a:p>
              <a:p>
                <a:pPr marL="857250" lvl="1" indent="-457200">
                  <a:buFont typeface="Arial" panose="020B0604020202020204" pitchFamily="34" charset="0"/>
                  <a:buChar char="•"/>
                </a:pPr>
                <a:r>
                  <a:rPr lang="en-US" sz="2400" dirty="0">
                    <a:ea typeface="Cambria Math" panose="02040503050406030204" pitchFamily="18" charset="0"/>
                  </a:rPr>
                  <a:t>Xavier initialization: </a:t>
                </a:r>
                <a14:m>
                  <m:oMath xmlns:m="http://schemas.openxmlformats.org/officeDocument/2006/math">
                    <m:sSup>
                      <m:sSupPr>
                        <m:ctrlPr>
                          <a:rPr lang="en-US" sz="2400" i="1" smtClean="0">
                            <a:solidFill>
                              <a:srgbClr val="9900CC"/>
                            </a:solidFill>
                            <a:latin typeface="Cambria Math" panose="02040503050406030204" pitchFamily="18" charset="0"/>
                            <a:ea typeface="Cambria Math" panose="02040503050406030204" pitchFamily="18" charset="0"/>
                          </a:rPr>
                        </m:ctrlPr>
                      </m:sSupPr>
                      <m:e>
                        <m:r>
                          <a:rPr lang="en-US" sz="2400" i="1">
                            <a:solidFill>
                              <a:srgbClr val="9900CC"/>
                            </a:solidFill>
                            <a:latin typeface="Cambria Math" panose="02040503050406030204" pitchFamily="18" charset="0"/>
                            <a:ea typeface="Cambria Math" panose="02040503050406030204" pitchFamily="18" charset="0"/>
                          </a:rPr>
                          <m:t>𝜎</m:t>
                        </m:r>
                      </m:e>
                      <m:sup>
                        <m:r>
                          <a:rPr lang="en-US" sz="2400" b="0" i="1" smtClean="0">
                            <a:solidFill>
                              <a:srgbClr val="9900CC"/>
                            </a:solidFill>
                            <a:latin typeface="Cambria Math" panose="02040503050406030204" pitchFamily="18" charset="0"/>
                            <a:ea typeface="Cambria Math" panose="02040503050406030204" pitchFamily="18" charset="0"/>
                          </a:rPr>
                          <m:t>2</m:t>
                        </m:r>
                      </m:sup>
                    </m:sSup>
                    <m:r>
                      <a:rPr lang="en-US" sz="2400" i="1">
                        <a:solidFill>
                          <a:srgbClr val="9900CC"/>
                        </a:solidFill>
                        <a:latin typeface="Cambria Math" panose="02040503050406030204" pitchFamily="18" charset="0"/>
                        <a:ea typeface="Cambria Math" panose="02040503050406030204" pitchFamily="18" charset="0"/>
                      </a:rPr>
                      <m:t>=</m:t>
                    </m:r>
                    <m:sSub>
                      <m:sSubPr>
                        <m:ctrlPr>
                          <a:rPr lang="en-US" sz="2400" i="1">
                            <a:solidFill>
                              <a:srgbClr val="9900CC"/>
                            </a:solidFill>
                            <a:latin typeface="Cambria Math" panose="02040503050406030204" pitchFamily="18" charset="0"/>
                            <a:ea typeface="Cambria Math" panose="02040503050406030204" pitchFamily="18" charset="0"/>
                          </a:rPr>
                        </m:ctrlPr>
                      </m:sSubPr>
                      <m:e>
                        <m:r>
                          <a:rPr lang="en-US" sz="2400" b="0" i="1" smtClean="0">
                            <a:solidFill>
                              <a:srgbClr val="9900CC"/>
                            </a:solidFill>
                            <a:latin typeface="Cambria Math" panose="02040503050406030204" pitchFamily="18" charset="0"/>
                            <a:ea typeface="Cambria Math" panose="02040503050406030204" pitchFamily="18" charset="0"/>
                          </a:rPr>
                          <m:t>1</m:t>
                        </m:r>
                        <m:r>
                          <a:rPr lang="en-US" sz="2400" i="1">
                            <a:solidFill>
                              <a:srgbClr val="9900CC"/>
                            </a:solidFill>
                            <a:latin typeface="Cambria Math" panose="02040503050406030204" pitchFamily="18" charset="0"/>
                            <a:ea typeface="Cambria Math" panose="02040503050406030204" pitchFamily="18" charset="0"/>
                          </a:rPr>
                          <m:t>/</m:t>
                        </m:r>
                        <m:r>
                          <a:rPr lang="en-US" sz="2400" i="1">
                            <a:solidFill>
                              <a:srgbClr val="9900CC"/>
                            </a:solidFill>
                            <a:latin typeface="Cambria Math" panose="02040503050406030204" pitchFamily="18" charset="0"/>
                            <a:ea typeface="Cambria Math" panose="02040503050406030204" pitchFamily="18" charset="0"/>
                          </a:rPr>
                          <m:t>𝑛</m:t>
                        </m:r>
                      </m:e>
                      <m:sub>
                        <m:r>
                          <m:rPr>
                            <m:sty m:val="p"/>
                          </m:rPr>
                          <a:rPr lang="en-US" sz="2400">
                            <a:solidFill>
                              <a:srgbClr val="9900CC"/>
                            </a:solidFill>
                            <a:latin typeface="Cambria Math" panose="02040503050406030204" pitchFamily="18" charset="0"/>
                            <a:ea typeface="Cambria Math" panose="02040503050406030204" pitchFamily="18" charset="0"/>
                          </a:rPr>
                          <m:t>in</m:t>
                        </m:r>
                      </m:sub>
                    </m:sSub>
                  </m:oMath>
                </a14:m>
                <a:r>
                  <a:rPr lang="en-US" sz="2400" dirty="0"/>
                  <a:t> or </a:t>
                </a:r>
                <a14:m>
                  <m:oMath xmlns:m="http://schemas.openxmlformats.org/officeDocument/2006/math">
                    <m:sSup>
                      <m:sSupPr>
                        <m:ctrlPr>
                          <a:rPr lang="en-US" sz="2400" i="1">
                            <a:solidFill>
                              <a:srgbClr val="9900CC"/>
                            </a:solidFill>
                            <a:latin typeface="Cambria Math" panose="02040503050406030204" pitchFamily="18" charset="0"/>
                            <a:ea typeface="Cambria Math" panose="02040503050406030204" pitchFamily="18" charset="0"/>
                          </a:rPr>
                        </m:ctrlPr>
                      </m:sSupPr>
                      <m:e>
                        <m:r>
                          <a:rPr lang="en-US" sz="2400" i="1">
                            <a:solidFill>
                              <a:srgbClr val="9900CC"/>
                            </a:solidFill>
                            <a:latin typeface="Cambria Math" panose="02040503050406030204" pitchFamily="18" charset="0"/>
                            <a:ea typeface="Cambria Math" panose="02040503050406030204" pitchFamily="18" charset="0"/>
                          </a:rPr>
                          <m:t>𝜎</m:t>
                        </m:r>
                      </m:e>
                      <m:sup>
                        <m:r>
                          <a:rPr lang="en-US" sz="2400" i="1">
                            <a:solidFill>
                              <a:srgbClr val="9900CC"/>
                            </a:solidFill>
                            <a:latin typeface="Cambria Math" panose="02040503050406030204" pitchFamily="18" charset="0"/>
                            <a:ea typeface="Cambria Math" panose="02040503050406030204" pitchFamily="18" charset="0"/>
                          </a:rPr>
                          <m:t>2</m:t>
                        </m:r>
                      </m:sup>
                    </m:sSup>
                    <m:r>
                      <a:rPr lang="en-US" sz="2400" i="1">
                        <a:solidFill>
                          <a:srgbClr val="9900CC"/>
                        </a:solidFill>
                        <a:latin typeface="Cambria Math" panose="02040503050406030204" pitchFamily="18" charset="0"/>
                        <a:ea typeface="Cambria Math" panose="02040503050406030204" pitchFamily="18" charset="0"/>
                      </a:rPr>
                      <m:t> =</m:t>
                    </m:r>
                    <m:sSub>
                      <m:sSubPr>
                        <m:ctrlPr>
                          <a:rPr lang="en-US" sz="2400" i="1">
                            <a:solidFill>
                              <a:srgbClr val="9900CC"/>
                            </a:solidFill>
                            <a:latin typeface="Cambria Math" panose="02040503050406030204" pitchFamily="18" charset="0"/>
                            <a:ea typeface="Cambria Math" panose="02040503050406030204" pitchFamily="18" charset="0"/>
                          </a:rPr>
                        </m:ctrlPr>
                      </m:sSubPr>
                      <m:e>
                        <m:r>
                          <a:rPr lang="en-US" sz="2400" i="1">
                            <a:solidFill>
                              <a:srgbClr val="9900CC"/>
                            </a:solidFill>
                            <a:latin typeface="Cambria Math" panose="02040503050406030204" pitchFamily="18" charset="0"/>
                            <a:ea typeface="Cambria Math" panose="02040503050406030204" pitchFamily="18" charset="0"/>
                          </a:rPr>
                          <m:t>2/(</m:t>
                        </m:r>
                        <m:r>
                          <a:rPr lang="en-US" sz="2400" i="1">
                            <a:solidFill>
                              <a:srgbClr val="9900CC"/>
                            </a:solidFill>
                            <a:latin typeface="Cambria Math" panose="02040503050406030204" pitchFamily="18" charset="0"/>
                            <a:ea typeface="Cambria Math" panose="02040503050406030204" pitchFamily="18" charset="0"/>
                          </a:rPr>
                          <m:t>𝑛</m:t>
                        </m:r>
                      </m:e>
                      <m:sub>
                        <m:r>
                          <m:rPr>
                            <m:sty m:val="p"/>
                          </m:rPr>
                          <a:rPr lang="en-US" sz="2400">
                            <a:solidFill>
                              <a:srgbClr val="9900CC"/>
                            </a:solidFill>
                            <a:latin typeface="Cambria Math" panose="02040503050406030204" pitchFamily="18" charset="0"/>
                            <a:ea typeface="Cambria Math" panose="02040503050406030204" pitchFamily="18" charset="0"/>
                          </a:rPr>
                          <m:t>in</m:t>
                        </m:r>
                      </m:sub>
                    </m:sSub>
                    <m:r>
                      <a:rPr lang="en-US" sz="2400" i="1">
                        <a:solidFill>
                          <a:srgbClr val="9900CC"/>
                        </a:solidFill>
                        <a:latin typeface="Cambria Math" panose="02040503050406030204" pitchFamily="18" charset="0"/>
                        <a:ea typeface="Cambria Math" panose="02040503050406030204" pitchFamily="18" charset="0"/>
                      </a:rPr>
                      <m:t>+</m:t>
                    </m:r>
                    <m:sSub>
                      <m:sSubPr>
                        <m:ctrlPr>
                          <a:rPr lang="en-US" sz="2400" i="1">
                            <a:solidFill>
                              <a:srgbClr val="9900CC"/>
                            </a:solidFill>
                            <a:latin typeface="Cambria Math" panose="02040503050406030204" pitchFamily="18" charset="0"/>
                            <a:ea typeface="Cambria Math" panose="02040503050406030204" pitchFamily="18" charset="0"/>
                          </a:rPr>
                        </m:ctrlPr>
                      </m:sSubPr>
                      <m:e>
                        <m:r>
                          <a:rPr lang="en-US" sz="2400" i="1">
                            <a:solidFill>
                              <a:srgbClr val="9900CC"/>
                            </a:solidFill>
                            <a:latin typeface="Cambria Math" panose="02040503050406030204" pitchFamily="18" charset="0"/>
                            <a:ea typeface="Cambria Math" panose="02040503050406030204" pitchFamily="18" charset="0"/>
                          </a:rPr>
                          <m:t>𝑛</m:t>
                        </m:r>
                      </m:e>
                      <m:sub>
                        <m:r>
                          <m:rPr>
                            <m:sty m:val="p"/>
                          </m:rPr>
                          <a:rPr lang="en-US" sz="2400">
                            <a:solidFill>
                              <a:srgbClr val="9900CC"/>
                            </a:solidFill>
                            <a:latin typeface="Cambria Math" panose="02040503050406030204" pitchFamily="18" charset="0"/>
                            <a:ea typeface="Cambria Math" panose="02040503050406030204" pitchFamily="18" charset="0"/>
                          </a:rPr>
                          <m:t>out</m:t>
                        </m:r>
                      </m:sub>
                    </m:sSub>
                    <m:r>
                      <a:rPr lang="en-US" sz="2400" i="1">
                        <a:solidFill>
                          <a:srgbClr val="9900CC"/>
                        </a:solidFill>
                        <a:latin typeface="Cambria Math" panose="02040503050406030204" pitchFamily="18" charset="0"/>
                        <a:ea typeface="Cambria Math" panose="02040503050406030204" pitchFamily="18" charset="0"/>
                      </a:rPr>
                      <m:t>)</m:t>
                    </m:r>
                  </m:oMath>
                </a14:m>
                <a:r>
                  <a:rPr lang="en-US" sz="2400" dirty="0"/>
                  <a:t>, </a:t>
                </a:r>
                <a:br>
                  <a:rPr lang="en-US" sz="2400" dirty="0"/>
                </a:br>
                <a:r>
                  <a:rPr lang="en-US" sz="2400" dirty="0"/>
                  <a:t>where </a:t>
                </a:r>
                <a14:m>
                  <m:oMath xmlns:m="http://schemas.openxmlformats.org/officeDocument/2006/math">
                    <m:sSub>
                      <m:sSubPr>
                        <m:ctrlPr>
                          <a:rPr lang="en-US" sz="2400" i="1">
                            <a:solidFill>
                              <a:srgbClr val="9900CC"/>
                            </a:solidFill>
                            <a:latin typeface="Cambria Math" panose="02040503050406030204" pitchFamily="18" charset="0"/>
                          </a:rPr>
                        </m:ctrlPr>
                      </m:sSubPr>
                      <m:e>
                        <m:r>
                          <a:rPr lang="en-US" sz="2400" i="1">
                            <a:solidFill>
                              <a:srgbClr val="9900CC"/>
                            </a:solidFill>
                            <a:latin typeface="Cambria Math" panose="02040503050406030204" pitchFamily="18" charset="0"/>
                          </a:rPr>
                          <m:t>𝑛</m:t>
                        </m:r>
                      </m:e>
                      <m:sub>
                        <m:r>
                          <m:rPr>
                            <m:sty m:val="p"/>
                          </m:rPr>
                          <a:rPr lang="en-US" sz="2400">
                            <a:solidFill>
                              <a:srgbClr val="9900CC"/>
                            </a:solidFill>
                            <a:latin typeface="Cambria Math" panose="02040503050406030204" pitchFamily="18" charset="0"/>
                          </a:rPr>
                          <m:t>in</m:t>
                        </m:r>
                      </m:sub>
                    </m:sSub>
                  </m:oMath>
                </a14:m>
                <a:r>
                  <a:rPr lang="en-US" sz="2400" dirty="0"/>
                  <a:t> and </a:t>
                </a:r>
                <a14:m>
                  <m:oMath xmlns:m="http://schemas.openxmlformats.org/officeDocument/2006/math">
                    <m:sSub>
                      <m:sSubPr>
                        <m:ctrlPr>
                          <a:rPr lang="en-US" sz="2400" i="1">
                            <a:solidFill>
                              <a:srgbClr val="9900CC"/>
                            </a:solidFill>
                            <a:latin typeface="Cambria Math" panose="02040503050406030204" pitchFamily="18" charset="0"/>
                            <a:ea typeface="Cambria Math" panose="02040503050406030204" pitchFamily="18" charset="0"/>
                          </a:rPr>
                        </m:ctrlPr>
                      </m:sSubPr>
                      <m:e>
                        <m:r>
                          <a:rPr lang="en-US" sz="2400" i="1">
                            <a:solidFill>
                              <a:srgbClr val="9900CC"/>
                            </a:solidFill>
                            <a:latin typeface="Cambria Math" panose="02040503050406030204" pitchFamily="18" charset="0"/>
                            <a:ea typeface="Cambria Math" panose="02040503050406030204" pitchFamily="18" charset="0"/>
                          </a:rPr>
                          <m:t>𝑛</m:t>
                        </m:r>
                      </m:e>
                      <m:sub>
                        <m:r>
                          <m:rPr>
                            <m:sty m:val="p"/>
                          </m:rPr>
                          <a:rPr lang="en-US" sz="2400">
                            <a:solidFill>
                              <a:srgbClr val="9900CC"/>
                            </a:solidFill>
                            <a:latin typeface="Cambria Math" panose="02040503050406030204" pitchFamily="18" charset="0"/>
                            <a:ea typeface="Cambria Math" panose="02040503050406030204" pitchFamily="18" charset="0"/>
                          </a:rPr>
                          <m:t>out</m:t>
                        </m:r>
                      </m:sub>
                    </m:sSub>
                    <m:r>
                      <a:rPr lang="en-US" sz="2400" i="1">
                        <a:solidFill>
                          <a:srgbClr val="9900CC"/>
                        </a:solidFill>
                        <a:latin typeface="Cambria Math" panose="02040503050406030204" pitchFamily="18" charset="0"/>
                        <a:ea typeface="Cambria Math" panose="02040503050406030204" pitchFamily="18" charset="0"/>
                      </a:rPr>
                      <m:t> </m:t>
                    </m:r>
                  </m:oMath>
                </a14:m>
                <a:r>
                  <a:rPr lang="en-US" sz="2400" dirty="0"/>
                  <a:t>are the numbers of inputs and outputs to a layer (</a:t>
                </a:r>
                <a:r>
                  <a:rPr lang="en-US" sz="2400" dirty="0">
                    <a:hlinkClick r:id="rId2"/>
                  </a:rPr>
                  <a:t>Glorot and Bengio</a:t>
                </a:r>
                <a:r>
                  <a:rPr lang="en-US" sz="2400" dirty="0"/>
                  <a:t>, 2010)</a:t>
                </a:r>
              </a:p>
              <a:p>
                <a:pPr marL="857250" lvl="1" indent="-457200">
                  <a:buFont typeface="Arial" panose="020B0604020202020204" pitchFamily="34" charset="0"/>
                  <a:buChar char="•"/>
                </a:pPr>
                <a:r>
                  <a:rPr lang="en-US" sz="2400" dirty="0" err="1">
                    <a:ea typeface="Cambria Math" panose="02040503050406030204" pitchFamily="18" charset="0"/>
                  </a:rPr>
                  <a:t>Kaiming</a:t>
                </a:r>
                <a:r>
                  <a:rPr lang="en-US" sz="2400" dirty="0">
                    <a:ea typeface="Cambria Math" panose="02040503050406030204" pitchFamily="18" charset="0"/>
                  </a:rPr>
                  <a:t> initialization (goes with </a:t>
                </a:r>
                <a:r>
                  <a:rPr lang="en-US" sz="2400" dirty="0" err="1">
                    <a:ea typeface="Cambria Math" panose="02040503050406030204" pitchFamily="18" charset="0"/>
                  </a:rPr>
                  <a:t>ReLU</a:t>
                </a:r>
                <a:r>
                  <a:rPr lang="en-US" sz="2400" dirty="0">
                    <a:ea typeface="Cambria Math" panose="02040503050406030204" pitchFamily="18" charset="0"/>
                  </a:rPr>
                  <a:t>): </a:t>
                </a:r>
                <a14:m>
                  <m:oMath xmlns:m="http://schemas.openxmlformats.org/officeDocument/2006/math">
                    <m:sSup>
                      <m:sSupPr>
                        <m:ctrlPr>
                          <a:rPr lang="en-US" sz="2400" i="1">
                            <a:solidFill>
                              <a:srgbClr val="9900CC"/>
                            </a:solidFill>
                            <a:latin typeface="Cambria Math" panose="02040503050406030204" pitchFamily="18" charset="0"/>
                            <a:ea typeface="Cambria Math" panose="02040503050406030204" pitchFamily="18" charset="0"/>
                          </a:rPr>
                        </m:ctrlPr>
                      </m:sSupPr>
                      <m:e>
                        <m:r>
                          <a:rPr lang="en-US" sz="2400" i="1">
                            <a:solidFill>
                              <a:srgbClr val="9900CC"/>
                            </a:solidFill>
                            <a:latin typeface="Cambria Math" panose="02040503050406030204" pitchFamily="18" charset="0"/>
                            <a:ea typeface="Cambria Math" panose="02040503050406030204" pitchFamily="18" charset="0"/>
                          </a:rPr>
                          <m:t>𝜎</m:t>
                        </m:r>
                      </m:e>
                      <m:sup>
                        <m:r>
                          <a:rPr lang="en-US" sz="2400" i="1">
                            <a:solidFill>
                              <a:srgbClr val="9900CC"/>
                            </a:solidFill>
                            <a:latin typeface="Cambria Math" panose="02040503050406030204" pitchFamily="18" charset="0"/>
                            <a:ea typeface="Cambria Math" panose="02040503050406030204" pitchFamily="18" charset="0"/>
                          </a:rPr>
                          <m:t>2</m:t>
                        </m:r>
                      </m:sup>
                    </m:sSup>
                    <m:r>
                      <a:rPr lang="en-US" sz="2400" i="1">
                        <a:solidFill>
                          <a:srgbClr val="9900CC"/>
                        </a:solidFill>
                        <a:latin typeface="Cambria Math" panose="02040503050406030204" pitchFamily="18" charset="0"/>
                        <a:ea typeface="Cambria Math" panose="02040503050406030204" pitchFamily="18" charset="0"/>
                      </a:rPr>
                      <m:t> =</m:t>
                    </m:r>
                    <m:sSub>
                      <m:sSubPr>
                        <m:ctrlPr>
                          <a:rPr lang="en-US" sz="2400" i="1">
                            <a:solidFill>
                              <a:srgbClr val="9900CC"/>
                            </a:solidFill>
                            <a:latin typeface="Cambria Math" panose="02040503050406030204" pitchFamily="18" charset="0"/>
                            <a:ea typeface="Cambria Math" panose="02040503050406030204" pitchFamily="18" charset="0"/>
                          </a:rPr>
                        </m:ctrlPr>
                      </m:sSubPr>
                      <m:e>
                        <m:r>
                          <a:rPr lang="en-US" sz="2400" i="1">
                            <a:solidFill>
                              <a:srgbClr val="9900CC"/>
                            </a:solidFill>
                            <a:latin typeface="Cambria Math" panose="02040503050406030204" pitchFamily="18" charset="0"/>
                            <a:ea typeface="Cambria Math" panose="02040503050406030204" pitchFamily="18" charset="0"/>
                          </a:rPr>
                          <m:t>2/</m:t>
                        </m:r>
                        <m:r>
                          <a:rPr lang="en-US" sz="2400" i="1">
                            <a:solidFill>
                              <a:srgbClr val="9900CC"/>
                            </a:solidFill>
                            <a:latin typeface="Cambria Math" panose="02040503050406030204" pitchFamily="18" charset="0"/>
                            <a:ea typeface="Cambria Math" panose="02040503050406030204" pitchFamily="18" charset="0"/>
                          </a:rPr>
                          <m:t>𝑛</m:t>
                        </m:r>
                      </m:e>
                      <m:sub>
                        <m:r>
                          <m:rPr>
                            <m:sty m:val="p"/>
                          </m:rPr>
                          <a:rPr lang="en-US" sz="2400">
                            <a:solidFill>
                              <a:srgbClr val="9900CC"/>
                            </a:solidFill>
                            <a:latin typeface="Cambria Math" panose="02040503050406030204" pitchFamily="18" charset="0"/>
                            <a:ea typeface="Cambria Math" panose="02040503050406030204" pitchFamily="18" charset="0"/>
                          </a:rPr>
                          <m:t>in</m:t>
                        </m:r>
                      </m:sub>
                    </m:sSub>
                  </m:oMath>
                </a14:m>
                <a:r>
                  <a:rPr lang="en-US" sz="2400" dirty="0"/>
                  <a:t> (</a:t>
                </a:r>
                <a:r>
                  <a:rPr lang="en-US" sz="2400" dirty="0">
                    <a:hlinkClick r:id="rId3"/>
                  </a:rPr>
                  <a:t>He et al.</a:t>
                </a:r>
                <a:r>
                  <a:rPr lang="en-US" sz="2400" dirty="0"/>
                  <a:t>, 2015)</a:t>
                </a:r>
              </a:p>
              <a:p>
                <a:pPr marL="457200" indent="-457200">
                  <a:buFont typeface="Arial" panose="020B0604020202020204" pitchFamily="34" charset="0"/>
                  <a:buChar char="•"/>
                </a:pPr>
                <a:r>
                  <a:rPr lang="en-US" dirty="0"/>
                  <a:t>Initializing biases: just set them to 0</a:t>
                </a:r>
              </a:p>
            </p:txBody>
          </p:sp>
        </mc:Choice>
        <mc:Fallback xmlns="">
          <p:sp>
            <p:nvSpPr>
              <p:cNvPr id="3" name="Content Placeholder 2">
                <a:extLst>
                  <a:ext uri="{FF2B5EF4-FFF2-40B4-BE49-F238E27FC236}">
                    <a16:creationId xmlns:a16="http://schemas.microsoft.com/office/drawing/2014/main" id="{D06086D5-6FE6-0349-A9A3-26D77190D70B}"/>
                  </a:ext>
                </a:extLst>
              </p:cNvPr>
              <p:cNvSpPr>
                <a:spLocks noGrp="1" noRot="1" noChangeAspect="1" noMove="1" noResize="1" noEditPoints="1" noAdjustHandles="1" noChangeArrowheads="1" noChangeShapeType="1" noTextEdit="1"/>
              </p:cNvSpPr>
              <p:nvPr>
                <p:ph idx="1"/>
              </p:nvPr>
            </p:nvSpPr>
            <p:spPr>
              <a:blipFill>
                <a:blip r:embed="rId4"/>
                <a:stretch>
                  <a:fillRect l="-1103" t="-1449"/>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6C0296B4-B632-7649-A165-DE846B208ED0}"/>
              </a:ext>
            </a:extLst>
          </p:cNvPr>
          <p:cNvSpPr/>
          <p:nvPr/>
        </p:nvSpPr>
        <p:spPr>
          <a:xfrm>
            <a:off x="1981200" y="6320135"/>
            <a:ext cx="8229600" cy="369332"/>
          </a:xfrm>
          <a:prstGeom prst="rect">
            <a:avLst/>
          </a:prstGeom>
        </p:spPr>
        <p:txBody>
          <a:bodyPr wrap="square">
            <a:spAutoFit/>
          </a:bodyPr>
          <a:lstStyle/>
          <a:p>
            <a:pPr algn="ctr"/>
            <a:r>
              <a:rPr lang="en-US" sz="1800" b="0" dirty="0"/>
              <a:t>More details: </a:t>
            </a:r>
            <a:r>
              <a:rPr lang="en-US" sz="1800" b="0" dirty="0">
                <a:hlinkClick r:id="rId5"/>
              </a:rPr>
              <a:t>http://cs231n.github.io/neural-networks-2/#init</a:t>
            </a:r>
            <a:endParaRPr lang="en-US" sz="1800" b="0" dirty="0"/>
          </a:p>
        </p:txBody>
      </p:sp>
    </p:spTree>
    <p:extLst>
      <p:ext uri="{BB962C8B-B14F-4D97-AF65-F5344CB8AC3E}">
        <p14:creationId xmlns:p14="http://schemas.microsoft.com/office/powerpoint/2010/main" val="53661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34A84-7F63-3343-ABDD-AD3445721D0C}"/>
              </a:ext>
            </a:extLst>
          </p:cNvPr>
          <p:cNvSpPr>
            <a:spLocks noGrp="1"/>
          </p:cNvSpPr>
          <p:nvPr>
            <p:ph type="title"/>
          </p:nvPr>
        </p:nvSpPr>
        <p:spPr/>
        <p:txBody>
          <a:bodyPr/>
          <a:lstStyle/>
          <a:p>
            <a:r>
              <a:rPr lang="en-US" dirty="0"/>
              <a:t>An overview of optimization techniques</a:t>
            </a:r>
          </a:p>
        </p:txBody>
      </p:sp>
      <p:sp>
        <p:nvSpPr>
          <p:cNvPr id="7" name="TextBox 6">
            <a:extLst>
              <a:ext uri="{FF2B5EF4-FFF2-40B4-BE49-F238E27FC236}">
                <a16:creationId xmlns:a16="http://schemas.microsoft.com/office/drawing/2014/main" id="{8776EC2E-428A-B149-83E0-EFCFAE3FA0BC}"/>
              </a:ext>
            </a:extLst>
          </p:cNvPr>
          <p:cNvSpPr txBox="1"/>
          <p:nvPr/>
        </p:nvSpPr>
        <p:spPr>
          <a:xfrm>
            <a:off x="8381999" y="6153046"/>
            <a:ext cx="2895600" cy="523220"/>
          </a:xfrm>
          <a:prstGeom prst="rect">
            <a:avLst/>
          </a:prstGeom>
          <a:noFill/>
        </p:spPr>
        <p:txBody>
          <a:bodyPr wrap="square" rtlCol="0">
            <a:spAutoFit/>
          </a:bodyPr>
          <a:lstStyle/>
          <a:p>
            <a:r>
              <a:rPr lang="en-US" sz="1400" b="0" dirty="0"/>
              <a:t>Caspar David Friedrich, </a:t>
            </a:r>
            <a:r>
              <a:rPr lang="en-US" sz="1400" b="0" dirty="0">
                <a:hlinkClick r:id="rId2"/>
              </a:rPr>
              <a:t>Wanderer above a sea of fog</a:t>
            </a:r>
            <a:r>
              <a:rPr lang="en-US" sz="1400" b="0" dirty="0"/>
              <a:t>, 1817</a:t>
            </a:r>
          </a:p>
        </p:txBody>
      </p:sp>
      <p:pic>
        <p:nvPicPr>
          <p:cNvPr id="3" name="Picture 2">
            <a:extLst>
              <a:ext uri="{FF2B5EF4-FFF2-40B4-BE49-F238E27FC236}">
                <a16:creationId xmlns:a16="http://schemas.microsoft.com/office/drawing/2014/main" id="{02CA10BB-BA09-ED43-82B7-A2F1B9D65BB3}"/>
              </a:ext>
            </a:extLst>
          </p:cNvPr>
          <p:cNvPicPr>
            <a:picLocks noChangeAspect="1"/>
          </p:cNvPicPr>
          <p:nvPr/>
        </p:nvPicPr>
        <p:blipFill>
          <a:blip r:embed="rId3"/>
          <a:stretch>
            <a:fillRect/>
          </a:stretch>
        </p:blipFill>
        <p:spPr>
          <a:xfrm>
            <a:off x="3840309" y="914400"/>
            <a:ext cx="4511381" cy="5774566"/>
          </a:xfrm>
          <a:prstGeom prst="rect">
            <a:avLst/>
          </a:prstGeom>
        </p:spPr>
      </p:pic>
    </p:spTree>
    <p:extLst>
      <p:ext uri="{BB962C8B-B14F-4D97-AF65-F5344CB8AC3E}">
        <p14:creationId xmlns:p14="http://schemas.microsoft.com/office/powerpoint/2010/main" val="1010943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5453F-EEF4-774E-9611-EE15F344881E}"/>
              </a:ext>
            </a:extLst>
          </p:cNvPr>
          <p:cNvSpPr>
            <a:spLocks noGrp="1"/>
          </p:cNvSpPr>
          <p:nvPr>
            <p:ph type="title"/>
          </p:nvPr>
        </p:nvSpPr>
        <p:spPr/>
        <p:txBody>
          <a:bodyPr/>
          <a:lstStyle/>
          <a:p>
            <a:r>
              <a:rPr lang="en-US" dirty="0"/>
              <a:t>Batch normalization</a:t>
            </a:r>
          </a:p>
        </p:txBody>
      </p:sp>
      <p:sp>
        <p:nvSpPr>
          <p:cNvPr id="3" name="Content Placeholder 2">
            <a:extLst>
              <a:ext uri="{FF2B5EF4-FFF2-40B4-BE49-F238E27FC236}">
                <a16:creationId xmlns:a16="http://schemas.microsoft.com/office/drawing/2014/main" id="{6FE9C4C3-7336-7042-AB6B-90DFA1F7287B}"/>
              </a:ext>
            </a:extLst>
          </p:cNvPr>
          <p:cNvSpPr>
            <a:spLocks noGrp="1"/>
          </p:cNvSpPr>
          <p:nvPr>
            <p:ph idx="1"/>
          </p:nvPr>
        </p:nvSpPr>
        <p:spPr>
          <a:xfrm>
            <a:off x="2209800" y="914400"/>
            <a:ext cx="7772400" cy="838200"/>
          </a:xfrm>
        </p:spPr>
        <p:txBody>
          <a:bodyPr/>
          <a:lstStyle/>
          <a:p>
            <a:pPr marL="457200" indent="-457200">
              <a:buFont typeface="Arial" panose="020B0604020202020204" pitchFamily="34" charset="0"/>
              <a:buChar char="•"/>
            </a:pPr>
            <a:r>
              <a:rPr lang="en-US" dirty="0"/>
              <a:t>The authors’ intuition</a:t>
            </a:r>
          </a:p>
        </p:txBody>
      </p:sp>
      <p:pic>
        <p:nvPicPr>
          <p:cNvPr id="8" name="Picture 7">
            <a:extLst>
              <a:ext uri="{FF2B5EF4-FFF2-40B4-BE49-F238E27FC236}">
                <a16:creationId xmlns:a16="http://schemas.microsoft.com/office/drawing/2014/main" id="{F46984B3-07EB-504C-856B-A15E0DC13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4350" y="1524000"/>
            <a:ext cx="7423301" cy="4109864"/>
          </a:xfrm>
          <a:prstGeom prst="rect">
            <a:avLst/>
          </a:prstGeom>
        </p:spPr>
      </p:pic>
      <p:sp>
        <p:nvSpPr>
          <p:cNvPr id="9" name="TextBox 8">
            <a:extLst>
              <a:ext uri="{FF2B5EF4-FFF2-40B4-BE49-F238E27FC236}">
                <a16:creationId xmlns:a16="http://schemas.microsoft.com/office/drawing/2014/main" id="{D33050CB-D153-1B48-935B-C8D3F33DBB75}"/>
              </a:ext>
            </a:extLst>
          </p:cNvPr>
          <p:cNvSpPr txBox="1"/>
          <p:nvPr/>
        </p:nvSpPr>
        <p:spPr>
          <a:xfrm>
            <a:off x="7086600" y="5595765"/>
            <a:ext cx="2879314" cy="276999"/>
          </a:xfrm>
          <a:prstGeom prst="rect">
            <a:avLst/>
          </a:prstGeom>
          <a:noFill/>
        </p:spPr>
        <p:txBody>
          <a:bodyPr wrap="none" rtlCol="0">
            <a:spAutoFit/>
          </a:bodyPr>
          <a:lstStyle/>
          <a:p>
            <a:r>
              <a:rPr lang="en-US" sz="1200" b="0" dirty="0">
                <a:hlinkClick r:id="rId3"/>
              </a:rPr>
              <a:t>Image source</a:t>
            </a:r>
            <a:r>
              <a:rPr lang="en-US" sz="1200" b="0" dirty="0"/>
              <a:t>, via </a:t>
            </a:r>
            <a:r>
              <a:rPr lang="en-US" sz="1200" b="0" dirty="0" err="1"/>
              <a:t>Prajit</a:t>
            </a:r>
            <a:r>
              <a:rPr lang="en-US" sz="1200" b="0" dirty="0"/>
              <a:t> Ramachandran</a:t>
            </a:r>
          </a:p>
        </p:txBody>
      </p:sp>
      <p:sp>
        <p:nvSpPr>
          <p:cNvPr id="6" name="Rectangle 5">
            <a:extLst>
              <a:ext uri="{FF2B5EF4-FFF2-40B4-BE49-F238E27FC236}">
                <a16:creationId xmlns:a16="http://schemas.microsoft.com/office/drawing/2014/main" id="{BBE99BF8-4383-9B45-B985-563E34DF15A0}"/>
              </a:ext>
            </a:extLst>
          </p:cNvPr>
          <p:cNvSpPr/>
          <p:nvPr/>
        </p:nvSpPr>
        <p:spPr>
          <a:xfrm>
            <a:off x="1676400" y="5997714"/>
            <a:ext cx="8839200" cy="707886"/>
          </a:xfrm>
          <a:prstGeom prst="rect">
            <a:avLst/>
          </a:prstGeom>
        </p:spPr>
        <p:txBody>
          <a:bodyPr wrap="square">
            <a:spAutoFit/>
          </a:bodyPr>
          <a:lstStyle/>
          <a:p>
            <a:pPr algn="ctr"/>
            <a:r>
              <a:rPr lang="en-US" sz="2000" b="0" dirty="0"/>
              <a:t>S. </a:t>
            </a:r>
            <a:r>
              <a:rPr lang="en-US" sz="2000" b="0" dirty="0" err="1"/>
              <a:t>Ioffe</a:t>
            </a:r>
            <a:r>
              <a:rPr lang="en-US" sz="2000" b="0" dirty="0"/>
              <a:t>, C. </a:t>
            </a:r>
            <a:r>
              <a:rPr lang="en-US" sz="2000" b="0" dirty="0" err="1"/>
              <a:t>Szegedy</a:t>
            </a:r>
            <a:r>
              <a:rPr lang="en-US" sz="2000" b="0" dirty="0"/>
              <a:t>, </a:t>
            </a:r>
            <a:r>
              <a:rPr lang="en-US" sz="2000" b="0" dirty="0">
                <a:hlinkClick r:id="rId4"/>
              </a:rPr>
              <a:t>Batch Normalization: Accelerating Deep Network Training by Reducing Internal Covariate Shift</a:t>
            </a:r>
            <a:r>
              <a:rPr lang="en-US" sz="2000" b="0" dirty="0"/>
              <a:t>, ICML 2015</a:t>
            </a:r>
          </a:p>
        </p:txBody>
      </p:sp>
    </p:spTree>
    <p:extLst>
      <p:ext uri="{BB962C8B-B14F-4D97-AF65-F5344CB8AC3E}">
        <p14:creationId xmlns:p14="http://schemas.microsoft.com/office/powerpoint/2010/main" val="1867187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5453F-EEF4-774E-9611-EE15F344881E}"/>
              </a:ext>
            </a:extLst>
          </p:cNvPr>
          <p:cNvSpPr>
            <a:spLocks noGrp="1"/>
          </p:cNvSpPr>
          <p:nvPr>
            <p:ph type="title"/>
          </p:nvPr>
        </p:nvSpPr>
        <p:spPr/>
        <p:txBody>
          <a:bodyPr/>
          <a:lstStyle/>
          <a:p>
            <a:r>
              <a:rPr lang="en-US" dirty="0"/>
              <a:t>Batch normalization</a:t>
            </a:r>
          </a:p>
        </p:txBody>
      </p:sp>
      <p:sp>
        <p:nvSpPr>
          <p:cNvPr id="3" name="Content Placeholder 2">
            <a:extLst>
              <a:ext uri="{FF2B5EF4-FFF2-40B4-BE49-F238E27FC236}">
                <a16:creationId xmlns:a16="http://schemas.microsoft.com/office/drawing/2014/main" id="{6FE9C4C3-7336-7042-AB6B-90DFA1F7287B}"/>
              </a:ext>
            </a:extLst>
          </p:cNvPr>
          <p:cNvSpPr>
            <a:spLocks noGrp="1"/>
          </p:cNvSpPr>
          <p:nvPr>
            <p:ph idx="1"/>
          </p:nvPr>
        </p:nvSpPr>
        <p:spPr/>
        <p:txBody>
          <a:bodyPr/>
          <a:lstStyle/>
          <a:p>
            <a:pPr marL="457200" indent="-457200">
              <a:buFont typeface="Arial" panose="020B0604020202020204" pitchFamily="34" charset="0"/>
              <a:buChar char="•"/>
            </a:pPr>
            <a:r>
              <a:rPr lang="en-US" b="1" dirty="0"/>
              <a:t>Key idea: </a:t>
            </a:r>
            <a:r>
              <a:rPr lang="en-US" dirty="0"/>
              <a:t>shifting and rescaling are differentiable operations, so the network can </a:t>
            </a:r>
            <a:r>
              <a:rPr lang="en-US" i="1" dirty="0"/>
              <a:t>learn</a:t>
            </a:r>
            <a:r>
              <a:rPr lang="en-US" dirty="0"/>
              <a:t> how to best normalize the data</a:t>
            </a:r>
          </a:p>
          <a:p>
            <a:pPr marL="457200" indent="-457200">
              <a:buFont typeface="Arial" panose="020B0604020202020204" pitchFamily="34" charset="0"/>
              <a:buChar char="•"/>
            </a:pPr>
            <a:r>
              <a:rPr lang="en-US" dirty="0"/>
              <a:t>Statistics of activations (outputs) from a given layer across the dataset can be approximated by statistics from a mini-batch</a:t>
            </a:r>
          </a:p>
        </p:txBody>
      </p:sp>
      <p:sp>
        <p:nvSpPr>
          <p:cNvPr id="4" name="Rectangle 3">
            <a:extLst>
              <a:ext uri="{FF2B5EF4-FFF2-40B4-BE49-F238E27FC236}">
                <a16:creationId xmlns:a16="http://schemas.microsoft.com/office/drawing/2014/main" id="{AC0363B3-4271-604F-8E5A-BFBBB54C0B82}"/>
              </a:ext>
            </a:extLst>
          </p:cNvPr>
          <p:cNvSpPr/>
          <p:nvPr/>
        </p:nvSpPr>
        <p:spPr>
          <a:xfrm>
            <a:off x="1676400" y="5997714"/>
            <a:ext cx="8839200" cy="707886"/>
          </a:xfrm>
          <a:prstGeom prst="rect">
            <a:avLst/>
          </a:prstGeom>
        </p:spPr>
        <p:txBody>
          <a:bodyPr wrap="square">
            <a:spAutoFit/>
          </a:bodyPr>
          <a:lstStyle/>
          <a:p>
            <a:pPr algn="ctr"/>
            <a:r>
              <a:rPr lang="en-US" sz="2000" b="0" dirty="0"/>
              <a:t>S. </a:t>
            </a:r>
            <a:r>
              <a:rPr lang="en-US" sz="2000" b="0" dirty="0" err="1"/>
              <a:t>Ioffe</a:t>
            </a:r>
            <a:r>
              <a:rPr lang="en-US" sz="2000" b="0" dirty="0"/>
              <a:t>, C. </a:t>
            </a:r>
            <a:r>
              <a:rPr lang="en-US" sz="2000" b="0" dirty="0" err="1"/>
              <a:t>Szegedy</a:t>
            </a:r>
            <a:r>
              <a:rPr lang="en-US" sz="2000" b="0" dirty="0"/>
              <a:t>, </a:t>
            </a:r>
            <a:r>
              <a:rPr lang="en-US" sz="2000" b="0" dirty="0">
                <a:hlinkClick r:id="rId2"/>
              </a:rPr>
              <a:t>Batch Normalization: Accelerating Deep Network Training by Reducing Internal Covariate Shift</a:t>
            </a:r>
            <a:r>
              <a:rPr lang="en-US" sz="2000" b="0" dirty="0"/>
              <a:t>, ICML 2015</a:t>
            </a:r>
          </a:p>
        </p:txBody>
      </p:sp>
    </p:spTree>
    <p:extLst>
      <p:ext uri="{BB962C8B-B14F-4D97-AF65-F5344CB8AC3E}">
        <p14:creationId xmlns:p14="http://schemas.microsoft.com/office/powerpoint/2010/main" val="75202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5453F-EEF4-774E-9611-EE15F344881E}"/>
              </a:ext>
            </a:extLst>
          </p:cNvPr>
          <p:cNvSpPr>
            <a:spLocks noGrp="1"/>
          </p:cNvSpPr>
          <p:nvPr>
            <p:ph type="title"/>
          </p:nvPr>
        </p:nvSpPr>
        <p:spPr/>
        <p:txBody>
          <a:bodyPr/>
          <a:lstStyle/>
          <a:p>
            <a:r>
              <a:rPr lang="en-US" dirty="0"/>
              <a:t>Batch normalization</a:t>
            </a:r>
          </a:p>
        </p:txBody>
      </p:sp>
      <p:sp>
        <p:nvSpPr>
          <p:cNvPr id="4" name="Rectangle 3">
            <a:extLst>
              <a:ext uri="{FF2B5EF4-FFF2-40B4-BE49-F238E27FC236}">
                <a16:creationId xmlns:a16="http://schemas.microsoft.com/office/drawing/2014/main" id="{AC0363B3-4271-604F-8E5A-BFBBB54C0B82}"/>
              </a:ext>
            </a:extLst>
          </p:cNvPr>
          <p:cNvSpPr/>
          <p:nvPr/>
        </p:nvSpPr>
        <p:spPr>
          <a:xfrm>
            <a:off x="1676400" y="5997714"/>
            <a:ext cx="8839200" cy="707886"/>
          </a:xfrm>
          <a:prstGeom prst="rect">
            <a:avLst/>
          </a:prstGeom>
        </p:spPr>
        <p:txBody>
          <a:bodyPr wrap="square">
            <a:spAutoFit/>
          </a:bodyPr>
          <a:lstStyle/>
          <a:p>
            <a:pPr algn="ctr"/>
            <a:r>
              <a:rPr lang="en-US" sz="2000" b="0" dirty="0"/>
              <a:t>S. </a:t>
            </a:r>
            <a:r>
              <a:rPr lang="en-US" sz="2000" b="0" dirty="0" err="1"/>
              <a:t>Ioffe</a:t>
            </a:r>
            <a:r>
              <a:rPr lang="en-US" sz="2000" b="0" dirty="0"/>
              <a:t>, C. </a:t>
            </a:r>
            <a:r>
              <a:rPr lang="en-US" sz="2000" b="0" dirty="0" err="1"/>
              <a:t>Szegedy</a:t>
            </a:r>
            <a:r>
              <a:rPr lang="en-US" sz="2000" b="0" dirty="0"/>
              <a:t>, </a:t>
            </a:r>
            <a:r>
              <a:rPr lang="en-US" sz="2000" b="0" dirty="0">
                <a:hlinkClick r:id="rId3"/>
              </a:rPr>
              <a:t>Batch Normalization: Accelerating Deep Network Training by Reducing Internal Covariate Shift</a:t>
            </a:r>
            <a:r>
              <a:rPr lang="en-US" sz="2000" b="0" dirty="0"/>
              <a:t>, ICML 2015</a:t>
            </a:r>
          </a:p>
        </p:txBody>
      </p:sp>
      <p:pic>
        <p:nvPicPr>
          <p:cNvPr id="8" name="Picture 7">
            <a:extLst>
              <a:ext uri="{FF2B5EF4-FFF2-40B4-BE49-F238E27FC236}">
                <a16:creationId xmlns:a16="http://schemas.microsoft.com/office/drawing/2014/main" id="{7F49CC62-3913-1844-A038-9539857CDE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1092510"/>
            <a:ext cx="6400800" cy="4306969"/>
          </a:xfrm>
          <a:prstGeom prst="rect">
            <a:avLst/>
          </a:prstGeom>
        </p:spPr>
      </p:pic>
      <p:sp>
        <p:nvSpPr>
          <p:cNvPr id="9" name="Rectangle 8">
            <a:extLst>
              <a:ext uri="{FF2B5EF4-FFF2-40B4-BE49-F238E27FC236}">
                <a16:creationId xmlns:a16="http://schemas.microsoft.com/office/drawing/2014/main" id="{C64289A0-F913-0343-9C6C-8A3DB7B2B4AD}"/>
              </a:ext>
            </a:extLst>
          </p:cNvPr>
          <p:cNvSpPr/>
          <p:nvPr/>
        </p:nvSpPr>
        <p:spPr bwMode="auto">
          <a:xfrm>
            <a:off x="3200400" y="4876800"/>
            <a:ext cx="3200400" cy="52267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E3860A91-26FE-4A4E-B75A-04DB11C47BA6}"/>
              </a:ext>
            </a:extLst>
          </p:cNvPr>
          <p:cNvSpPr txBox="1"/>
          <p:nvPr/>
        </p:nvSpPr>
        <p:spPr>
          <a:xfrm>
            <a:off x="4312568" y="5423291"/>
            <a:ext cx="1021433" cy="461665"/>
          </a:xfrm>
          <a:prstGeom prst="rect">
            <a:avLst/>
          </a:prstGeom>
          <a:noFill/>
        </p:spPr>
        <p:txBody>
          <a:bodyPr wrap="none" rtlCol="0">
            <a:spAutoFit/>
          </a:bodyPr>
          <a:lstStyle/>
          <a:p>
            <a:r>
              <a:rPr lang="en-US" dirty="0">
                <a:solidFill>
                  <a:srgbClr val="FF0000"/>
                </a:solidFill>
              </a:rPr>
              <a:t>Why?</a:t>
            </a:r>
          </a:p>
        </p:txBody>
      </p:sp>
    </p:spTree>
    <p:extLst>
      <p:ext uri="{BB962C8B-B14F-4D97-AF65-F5344CB8AC3E}">
        <p14:creationId xmlns:p14="http://schemas.microsoft.com/office/powerpoint/2010/main" val="248577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5453F-EEF4-774E-9611-EE15F344881E}"/>
              </a:ext>
            </a:extLst>
          </p:cNvPr>
          <p:cNvSpPr>
            <a:spLocks noGrp="1"/>
          </p:cNvSpPr>
          <p:nvPr>
            <p:ph type="title"/>
          </p:nvPr>
        </p:nvSpPr>
        <p:spPr/>
        <p:txBody>
          <a:bodyPr/>
          <a:lstStyle/>
          <a:p>
            <a:r>
              <a:rPr lang="en-US" dirty="0"/>
              <a:t>Batch normalization</a:t>
            </a:r>
          </a:p>
        </p:txBody>
      </p:sp>
      <p:sp>
        <p:nvSpPr>
          <p:cNvPr id="4" name="Rectangle 3">
            <a:extLst>
              <a:ext uri="{FF2B5EF4-FFF2-40B4-BE49-F238E27FC236}">
                <a16:creationId xmlns:a16="http://schemas.microsoft.com/office/drawing/2014/main" id="{AC0363B3-4271-604F-8E5A-BFBBB54C0B82}"/>
              </a:ext>
            </a:extLst>
          </p:cNvPr>
          <p:cNvSpPr/>
          <p:nvPr/>
        </p:nvSpPr>
        <p:spPr>
          <a:xfrm>
            <a:off x="1676400" y="5997714"/>
            <a:ext cx="8839200" cy="707886"/>
          </a:xfrm>
          <a:prstGeom prst="rect">
            <a:avLst/>
          </a:prstGeom>
        </p:spPr>
        <p:txBody>
          <a:bodyPr wrap="square">
            <a:spAutoFit/>
          </a:bodyPr>
          <a:lstStyle/>
          <a:p>
            <a:pPr algn="ctr"/>
            <a:r>
              <a:rPr lang="en-US" sz="2000" b="0" dirty="0"/>
              <a:t>S. </a:t>
            </a:r>
            <a:r>
              <a:rPr lang="en-US" sz="2000" b="0" dirty="0" err="1"/>
              <a:t>Ioffe</a:t>
            </a:r>
            <a:r>
              <a:rPr lang="en-US" sz="2000" b="0" dirty="0"/>
              <a:t>, C. </a:t>
            </a:r>
            <a:r>
              <a:rPr lang="en-US" sz="2000" b="0" dirty="0" err="1"/>
              <a:t>Szegedy</a:t>
            </a:r>
            <a:r>
              <a:rPr lang="en-US" sz="2000" b="0" dirty="0"/>
              <a:t>, </a:t>
            </a:r>
            <a:r>
              <a:rPr lang="en-US" sz="2000" b="0" dirty="0">
                <a:hlinkClick r:id="rId2"/>
              </a:rPr>
              <a:t>Batch Normalization: Accelerating Deep Network Training by Reducing Internal Covariate Shift</a:t>
            </a:r>
            <a:r>
              <a:rPr lang="en-US" sz="2000" b="0" dirty="0"/>
              <a:t>, ICML 2015</a:t>
            </a:r>
          </a:p>
        </p:txBody>
      </p:sp>
      <p:pic>
        <p:nvPicPr>
          <p:cNvPr id="8" name="Picture 7">
            <a:extLst>
              <a:ext uri="{FF2B5EF4-FFF2-40B4-BE49-F238E27FC236}">
                <a16:creationId xmlns:a16="http://schemas.microsoft.com/office/drawing/2014/main" id="{7F49CC62-3913-1844-A038-9539857CDE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1092510"/>
            <a:ext cx="6400800" cy="4306969"/>
          </a:xfrm>
          <a:prstGeom prst="rect">
            <a:avLst/>
          </a:prstGeom>
        </p:spPr>
      </p:pic>
      <p:cxnSp>
        <p:nvCxnSpPr>
          <p:cNvPr id="5" name="Straight Connector 4">
            <a:extLst>
              <a:ext uri="{FF2B5EF4-FFF2-40B4-BE49-F238E27FC236}">
                <a16:creationId xmlns:a16="http://schemas.microsoft.com/office/drawing/2014/main" id="{C452104E-F6EC-D844-994D-19BA91F88C0D}"/>
              </a:ext>
            </a:extLst>
          </p:cNvPr>
          <p:cNvCxnSpPr/>
          <p:nvPr/>
        </p:nvCxnSpPr>
        <p:spPr bwMode="auto">
          <a:xfrm>
            <a:off x="3429000" y="2286000"/>
            <a:ext cx="2057400" cy="1752600"/>
          </a:xfrm>
          <a:prstGeom prst="line">
            <a:avLst/>
          </a:prstGeom>
          <a:solidFill>
            <a:schemeClr val="accent1"/>
          </a:solidFill>
          <a:ln w="127000" cap="flat" cmpd="sng" algn="ctr">
            <a:solidFill>
              <a:srgbClr val="FF0000"/>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65B2387F-5152-DC46-9B77-A702BDBD06FE}"/>
              </a:ext>
            </a:extLst>
          </p:cNvPr>
          <p:cNvCxnSpPr>
            <a:cxnSpLocks/>
          </p:cNvCxnSpPr>
          <p:nvPr/>
        </p:nvCxnSpPr>
        <p:spPr bwMode="auto">
          <a:xfrm flipH="1">
            <a:off x="3429000" y="2286000"/>
            <a:ext cx="2057400" cy="1752600"/>
          </a:xfrm>
          <a:prstGeom prst="line">
            <a:avLst/>
          </a:prstGeom>
          <a:solidFill>
            <a:schemeClr val="accent1"/>
          </a:solidFill>
          <a:ln w="127000" cap="flat" cmpd="sng" algn="ctr">
            <a:solidFill>
              <a:srgbClr val="FF0000"/>
            </a:solidFill>
            <a:prstDash val="solid"/>
            <a:round/>
            <a:headEnd type="none" w="med" len="med"/>
            <a:tailEnd type="none" w="med" len="med"/>
          </a:ln>
          <a:effectLst/>
        </p:spPr>
      </p:cxnSp>
      <p:sp>
        <p:nvSpPr>
          <p:cNvPr id="13" name="TextBox 12">
            <a:extLst>
              <a:ext uri="{FF2B5EF4-FFF2-40B4-BE49-F238E27FC236}">
                <a16:creationId xmlns:a16="http://schemas.microsoft.com/office/drawing/2014/main" id="{4F6E87B1-C052-F549-A362-50B87EB931F9}"/>
              </a:ext>
            </a:extLst>
          </p:cNvPr>
          <p:cNvSpPr txBox="1"/>
          <p:nvPr/>
        </p:nvSpPr>
        <p:spPr>
          <a:xfrm>
            <a:off x="7256202" y="1981201"/>
            <a:ext cx="3313728" cy="461665"/>
          </a:xfrm>
          <a:prstGeom prst="rect">
            <a:avLst/>
          </a:prstGeom>
          <a:noFill/>
        </p:spPr>
        <p:txBody>
          <a:bodyPr wrap="none" rtlCol="0">
            <a:spAutoFit/>
          </a:bodyPr>
          <a:lstStyle/>
          <a:p>
            <a:r>
              <a:rPr lang="en-US" dirty="0">
                <a:solidFill>
                  <a:srgbClr val="FF0000"/>
                </a:solidFill>
              </a:rPr>
              <a:t>At test time (usually):</a:t>
            </a:r>
          </a:p>
        </p:txBody>
      </p:sp>
      <p:cxnSp>
        <p:nvCxnSpPr>
          <p:cNvPr id="14" name="Straight Connector 13">
            <a:extLst>
              <a:ext uri="{FF2B5EF4-FFF2-40B4-BE49-F238E27FC236}">
                <a16:creationId xmlns:a16="http://schemas.microsoft.com/office/drawing/2014/main" id="{1AFC914B-CBB9-1043-86F0-76262D1209C8}"/>
              </a:ext>
            </a:extLst>
          </p:cNvPr>
          <p:cNvCxnSpPr>
            <a:cxnSpLocks/>
          </p:cNvCxnSpPr>
          <p:nvPr/>
        </p:nvCxnSpPr>
        <p:spPr bwMode="auto">
          <a:xfrm flipH="1">
            <a:off x="7332402" y="2788920"/>
            <a:ext cx="1201999" cy="0"/>
          </a:xfrm>
          <a:prstGeom prst="line">
            <a:avLst/>
          </a:prstGeom>
          <a:solidFill>
            <a:schemeClr val="accent1"/>
          </a:solidFill>
          <a:ln w="50800" cap="flat" cmpd="sng" algn="ctr">
            <a:solidFill>
              <a:srgbClr val="FF0000"/>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44B56500-D8DC-7645-8B75-54E1E4BFA793}"/>
              </a:ext>
            </a:extLst>
          </p:cNvPr>
          <p:cNvCxnSpPr>
            <a:cxnSpLocks/>
          </p:cNvCxnSpPr>
          <p:nvPr/>
        </p:nvCxnSpPr>
        <p:spPr bwMode="auto">
          <a:xfrm flipH="1">
            <a:off x="6951402" y="3703320"/>
            <a:ext cx="1201999" cy="0"/>
          </a:xfrm>
          <a:prstGeom prst="line">
            <a:avLst/>
          </a:prstGeom>
          <a:solidFill>
            <a:schemeClr val="accent1"/>
          </a:solidFill>
          <a:ln w="50800" cap="flat" cmpd="sng" algn="ctr">
            <a:solidFill>
              <a:srgbClr val="FF0000"/>
            </a:solidFill>
            <a:prstDash val="solid"/>
            <a:round/>
            <a:headEnd type="none" w="med" len="med"/>
            <a:tailEnd type="none" w="med" len="med"/>
          </a:ln>
          <a:effectLst/>
        </p:spPr>
      </p:cxnSp>
      <p:sp>
        <p:nvSpPr>
          <p:cNvPr id="18" name="TextBox 17">
            <a:extLst>
              <a:ext uri="{FF2B5EF4-FFF2-40B4-BE49-F238E27FC236}">
                <a16:creationId xmlns:a16="http://schemas.microsoft.com/office/drawing/2014/main" id="{7CA943F6-8E8B-0A41-9996-681C3D152E1B}"/>
              </a:ext>
            </a:extLst>
          </p:cNvPr>
          <p:cNvSpPr txBox="1"/>
          <p:nvPr/>
        </p:nvSpPr>
        <p:spPr>
          <a:xfrm>
            <a:off x="7239000" y="2819401"/>
            <a:ext cx="1446230" cy="430887"/>
          </a:xfrm>
          <a:prstGeom prst="rect">
            <a:avLst/>
          </a:prstGeom>
          <a:noFill/>
        </p:spPr>
        <p:txBody>
          <a:bodyPr wrap="none" rtlCol="0">
            <a:spAutoFit/>
          </a:bodyPr>
          <a:lstStyle/>
          <a:p>
            <a:r>
              <a:rPr lang="en-US" sz="2200" b="0" dirty="0">
                <a:solidFill>
                  <a:srgbClr val="FF0000"/>
                </a:solidFill>
                <a:latin typeface="Times New Roman" panose="02020603050405020304" pitchFamily="18" charset="0"/>
                <a:cs typeface="Times New Roman" panose="02020603050405020304" pitchFamily="18" charset="0"/>
              </a:rPr>
              <a:t>training set</a:t>
            </a:r>
          </a:p>
        </p:txBody>
      </p:sp>
      <p:sp>
        <p:nvSpPr>
          <p:cNvPr id="19" name="TextBox 18">
            <a:extLst>
              <a:ext uri="{FF2B5EF4-FFF2-40B4-BE49-F238E27FC236}">
                <a16:creationId xmlns:a16="http://schemas.microsoft.com/office/drawing/2014/main" id="{148274F3-61FE-8549-8C1F-059F96976018}"/>
              </a:ext>
            </a:extLst>
          </p:cNvPr>
          <p:cNvSpPr txBox="1"/>
          <p:nvPr/>
        </p:nvSpPr>
        <p:spPr>
          <a:xfrm>
            <a:off x="6858000" y="3760114"/>
            <a:ext cx="1446230" cy="430887"/>
          </a:xfrm>
          <a:prstGeom prst="rect">
            <a:avLst/>
          </a:prstGeom>
          <a:noFill/>
        </p:spPr>
        <p:txBody>
          <a:bodyPr wrap="none" rtlCol="0">
            <a:spAutoFit/>
          </a:bodyPr>
          <a:lstStyle/>
          <a:p>
            <a:r>
              <a:rPr lang="en-US" sz="2200" b="0" dirty="0">
                <a:solidFill>
                  <a:srgbClr val="FF0000"/>
                </a:solidFill>
                <a:latin typeface="Times New Roman" panose="02020603050405020304" pitchFamily="18" charset="0"/>
                <a:cs typeface="Times New Roman" panose="02020603050405020304" pitchFamily="18" charset="0"/>
              </a:rPr>
              <a:t>training set</a:t>
            </a:r>
          </a:p>
        </p:txBody>
      </p:sp>
    </p:spTree>
    <p:extLst>
      <p:ext uri="{BB962C8B-B14F-4D97-AF65-F5344CB8AC3E}">
        <p14:creationId xmlns:p14="http://schemas.microsoft.com/office/powerpoint/2010/main" val="127666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5453F-EEF4-774E-9611-EE15F344881E}"/>
              </a:ext>
            </a:extLst>
          </p:cNvPr>
          <p:cNvSpPr>
            <a:spLocks noGrp="1"/>
          </p:cNvSpPr>
          <p:nvPr>
            <p:ph type="title"/>
          </p:nvPr>
        </p:nvSpPr>
        <p:spPr/>
        <p:txBody>
          <a:bodyPr/>
          <a:lstStyle/>
          <a:p>
            <a:r>
              <a:rPr lang="en-US" dirty="0"/>
              <a:t>Batch normalization</a:t>
            </a:r>
          </a:p>
        </p:txBody>
      </p:sp>
      <p:sp>
        <p:nvSpPr>
          <p:cNvPr id="3" name="Content Placeholder 2">
            <a:extLst>
              <a:ext uri="{FF2B5EF4-FFF2-40B4-BE49-F238E27FC236}">
                <a16:creationId xmlns:a16="http://schemas.microsoft.com/office/drawing/2014/main" id="{B5F7B083-3123-5049-BBC6-387DC0F97AD0}"/>
              </a:ext>
            </a:extLst>
          </p:cNvPr>
          <p:cNvSpPr>
            <a:spLocks noGrp="1"/>
          </p:cNvSpPr>
          <p:nvPr>
            <p:ph idx="1"/>
          </p:nvPr>
        </p:nvSpPr>
        <p:spPr>
          <a:xfrm>
            <a:off x="762000" y="914400"/>
            <a:ext cx="10591800" cy="5257800"/>
          </a:xfrm>
        </p:spPr>
        <p:txBody>
          <a:bodyPr/>
          <a:lstStyle/>
          <a:p>
            <a:pPr marL="457200" indent="-457200">
              <a:buFont typeface="Arial" panose="020B0604020202020204" pitchFamily="34" charset="0"/>
              <a:buChar char="•"/>
            </a:pPr>
            <a:r>
              <a:rPr lang="en-US" dirty="0"/>
              <a:t>Common configuration: insert BN layers right after conv or FC layers, before </a:t>
            </a:r>
            <a:r>
              <a:rPr lang="en-US" dirty="0" err="1"/>
              <a:t>ReLU</a:t>
            </a:r>
            <a:r>
              <a:rPr lang="en-US" dirty="0"/>
              <a:t> nonlinearity (but this is purely empirical)</a:t>
            </a:r>
          </a:p>
        </p:txBody>
      </p:sp>
      <p:sp>
        <p:nvSpPr>
          <p:cNvPr id="4" name="Rectangle 3">
            <a:extLst>
              <a:ext uri="{FF2B5EF4-FFF2-40B4-BE49-F238E27FC236}">
                <a16:creationId xmlns:a16="http://schemas.microsoft.com/office/drawing/2014/main" id="{AC0363B3-4271-604F-8E5A-BFBBB54C0B82}"/>
              </a:ext>
            </a:extLst>
          </p:cNvPr>
          <p:cNvSpPr/>
          <p:nvPr/>
        </p:nvSpPr>
        <p:spPr>
          <a:xfrm>
            <a:off x="1676400" y="5997714"/>
            <a:ext cx="8839200" cy="707886"/>
          </a:xfrm>
          <a:prstGeom prst="rect">
            <a:avLst/>
          </a:prstGeom>
        </p:spPr>
        <p:txBody>
          <a:bodyPr wrap="square">
            <a:spAutoFit/>
          </a:bodyPr>
          <a:lstStyle/>
          <a:p>
            <a:pPr algn="ctr"/>
            <a:r>
              <a:rPr lang="en-US" sz="2000" b="0" dirty="0"/>
              <a:t>S. </a:t>
            </a:r>
            <a:r>
              <a:rPr lang="en-US" sz="2000" b="0" dirty="0" err="1"/>
              <a:t>Ioffe</a:t>
            </a:r>
            <a:r>
              <a:rPr lang="en-US" sz="2000" b="0" dirty="0"/>
              <a:t>, C. </a:t>
            </a:r>
            <a:r>
              <a:rPr lang="en-US" sz="2000" b="0" dirty="0" err="1"/>
              <a:t>Szegedy</a:t>
            </a:r>
            <a:r>
              <a:rPr lang="en-US" sz="2000" b="0" dirty="0"/>
              <a:t>, </a:t>
            </a:r>
            <a:r>
              <a:rPr lang="en-US" sz="2000" b="0" dirty="0">
                <a:hlinkClick r:id="rId3"/>
              </a:rPr>
              <a:t>Batch Normalization: Accelerating Deep Network Training by Reducing Internal Covariate Shift</a:t>
            </a:r>
            <a:r>
              <a:rPr lang="en-US" sz="2000" b="0" dirty="0"/>
              <a:t>, ICML 2015</a:t>
            </a:r>
          </a:p>
        </p:txBody>
      </p:sp>
      <p:graphicFrame>
        <p:nvGraphicFramePr>
          <p:cNvPr id="5" name="Diagram 4">
            <a:extLst>
              <a:ext uri="{FF2B5EF4-FFF2-40B4-BE49-F238E27FC236}">
                <a16:creationId xmlns:a16="http://schemas.microsoft.com/office/drawing/2014/main" id="{9887D0BA-0D02-4D49-85C3-D8CA64E532C2}"/>
              </a:ext>
            </a:extLst>
          </p:cNvPr>
          <p:cNvGraphicFramePr/>
          <p:nvPr>
            <p:extLst>
              <p:ext uri="{D42A27DB-BD31-4B8C-83A1-F6EECF244321}">
                <p14:modId xmlns:p14="http://schemas.microsoft.com/office/powerpoint/2010/main" val="3119507175"/>
              </p:ext>
            </p:extLst>
          </p:nvPr>
        </p:nvGraphicFramePr>
        <p:xfrm>
          <a:off x="6248400" y="1981200"/>
          <a:ext cx="7467600" cy="3886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630FD97E-7FA6-42B6-840D-7D507E6C692A}"/>
              </a:ext>
            </a:extLst>
          </p:cNvPr>
          <p:cNvPicPr>
            <a:picLocks noChangeAspect="1"/>
          </p:cNvPicPr>
          <p:nvPr/>
        </p:nvPicPr>
        <p:blipFill rotWithShape="1">
          <a:blip r:embed="rId9"/>
          <a:srcRect l="2857" t="1626" r="2857"/>
          <a:stretch/>
        </p:blipFill>
        <p:spPr>
          <a:xfrm>
            <a:off x="1905000" y="2149396"/>
            <a:ext cx="5715000" cy="3549808"/>
          </a:xfrm>
          <a:prstGeom prst="rect">
            <a:avLst/>
          </a:prstGeom>
        </p:spPr>
      </p:pic>
    </p:spTree>
    <p:extLst>
      <p:ext uri="{BB962C8B-B14F-4D97-AF65-F5344CB8AC3E}">
        <p14:creationId xmlns:p14="http://schemas.microsoft.com/office/powerpoint/2010/main" val="33072889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5453F-EEF4-774E-9611-EE15F344881E}"/>
              </a:ext>
            </a:extLst>
          </p:cNvPr>
          <p:cNvSpPr>
            <a:spLocks noGrp="1"/>
          </p:cNvSpPr>
          <p:nvPr>
            <p:ph type="title"/>
          </p:nvPr>
        </p:nvSpPr>
        <p:spPr/>
        <p:txBody>
          <a:bodyPr/>
          <a:lstStyle/>
          <a:p>
            <a:r>
              <a:rPr lang="en-US" dirty="0"/>
              <a:t>Batch normalization</a:t>
            </a:r>
          </a:p>
        </p:txBody>
      </p:sp>
      <p:sp>
        <p:nvSpPr>
          <p:cNvPr id="3" name="Content Placeholder 2">
            <a:extLst>
              <a:ext uri="{FF2B5EF4-FFF2-40B4-BE49-F238E27FC236}">
                <a16:creationId xmlns:a16="http://schemas.microsoft.com/office/drawing/2014/main" id="{B5F7B083-3123-5049-BBC6-387DC0F97AD0}"/>
              </a:ext>
            </a:extLst>
          </p:cNvPr>
          <p:cNvSpPr>
            <a:spLocks noGrp="1"/>
          </p:cNvSpPr>
          <p:nvPr>
            <p:ph idx="1"/>
          </p:nvPr>
        </p:nvSpPr>
        <p:spPr>
          <a:xfrm>
            <a:off x="914400" y="914400"/>
            <a:ext cx="10896600" cy="5257800"/>
          </a:xfrm>
        </p:spPr>
        <p:txBody>
          <a:bodyPr/>
          <a:lstStyle/>
          <a:p>
            <a:pPr marL="457200" indent="-457200">
              <a:buFont typeface="Arial" panose="020B0604020202020204" pitchFamily="34" charset="0"/>
              <a:buChar char="•"/>
            </a:pPr>
            <a:r>
              <a:rPr lang="en-US" dirty="0"/>
              <a:t>Benefits</a:t>
            </a:r>
          </a:p>
          <a:p>
            <a:pPr marL="857250" lvl="1" indent="-457200">
              <a:buFont typeface="Arial" panose="020B0604020202020204" pitchFamily="34" charset="0"/>
              <a:buChar char="•"/>
            </a:pPr>
            <a:r>
              <a:rPr lang="en-US" sz="2400" dirty="0"/>
              <a:t>Prevents exploding and vanishing gradients</a:t>
            </a:r>
          </a:p>
          <a:p>
            <a:pPr marL="857250" lvl="1" indent="-457200">
              <a:buFont typeface="Arial" panose="020B0604020202020204" pitchFamily="34" charset="0"/>
              <a:buChar char="•"/>
            </a:pPr>
            <a:r>
              <a:rPr lang="en-US" sz="2400" dirty="0"/>
              <a:t>Keeps most activations away from saturation regions of non-linearities</a:t>
            </a:r>
          </a:p>
          <a:p>
            <a:pPr marL="857250" lvl="1" indent="-457200">
              <a:buFont typeface="Arial" panose="020B0604020202020204" pitchFamily="34" charset="0"/>
              <a:buChar char="•"/>
            </a:pPr>
            <a:r>
              <a:rPr lang="en-US" sz="2400" dirty="0"/>
              <a:t>Accelerates convergence of training</a:t>
            </a:r>
          </a:p>
          <a:p>
            <a:pPr marL="857250" lvl="1" indent="-457200">
              <a:buFont typeface="Arial" panose="020B0604020202020204" pitchFamily="34" charset="0"/>
              <a:buChar char="•"/>
            </a:pPr>
            <a:r>
              <a:rPr lang="en-US" sz="2400" dirty="0"/>
              <a:t>Makes training more robust </a:t>
            </a:r>
            <a:r>
              <a:rPr lang="en-US" sz="2400" dirty="0" err="1"/>
              <a:t>w.r.t</a:t>
            </a:r>
            <a:r>
              <a:rPr lang="en-US" sz="2400" dirty="0"/>
              <a:t>. hyperparameter choice, initialization</a:t>
            </a:r>
          </a:p>
          <a:p>
            <a:pPr marL="457200" indent="-457200">
              <a:buFont typeface="Arial" panose="020B0604020202020204" pitchFamily="34" charset="0"/>
              <a:buChar char="•"/>
            </a:pPr>
            <a:r>
              <a:rPr lang="en-US" dirty="0"/>
              <a:t>Pitfalls</a:t>
            </a:r>
          </a:p>
          <a:p>
            <a:pPr marL="857250" lvl="1" indent="-457200">
              <a:buFont typeface="Arial" panose="020B0604020202020204" pitchFamily="34" charset="0"/>
              <a:buChar char="•"/>
            </a:pPr>
            <a:r>
              <a:rPr lang="en-US" sz="2400" dirty="0"/>
              <a:t>Behavior depends on composition of mini-batches, can lead to hard-to-catch bugs if there is a mismatch between training and test regime (</a:t>
            </a:r>
            <a:r>
              <a:rPr lang="en-US" sz="2400" dirty="0">
                <a:hlinkClick r:id="rId2"/>
              </a:rPr>
              <a:t>example</a:t>
            </a:r>
            <a:r>
              <a:rPr lang="en-US" sz="2400" dirty="0"/>
              <a:t>)</a:t>
            </a:r>
          </a:p>
          <a:p>
            <a:pPr marL="857250" lvl="1" indent="-457200">
              <a:buFont typeface="Arial" panose="020B0604020202020204" pitchFamily="34" charset="0"/>
              <a:buChar char="•"/>
            </a:pPr>
            <a:r>
              <a:rPr lang="en-US" sz="2400" dirty="0"/>
              <a:t>Doesn’t work well for small mini-batch sizes</a:t>
            </a:r>
          </a:p>
          <a:p>
            <a:pPr marL="857250" lvl="1" indent="-457200">
              <a:buFont typeface="Arial" panose="020B0604020202020204" pitchFamily="34" charset="0"/>
              <a:buChar char="•"/>
            </a:pPr>
            <a:r>
              <a:rPr lang="en-US" sz="2400" dirty="0"/>
              <a:t>Cannot be used for certain types of models (recurrent models, transformers)</a:t>
            </a:r>
          </a:p>
        </p:txBody>
      </p:sp>
    </p:spTree>
    <p:extLst>
      <p:ext uri="{BB962C8B-B14F-4D97-AF65-F5344CB8AC3E}">
        <p14:creationId xmlns:p14="http://schemas.microsoft.com/office/powerpoint/2010/main" val="269285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3B611-AAEE-564D-A3C2-9AB38A3842AA}"/>
              </a:ext>
            </a:extLst>
          </p:cNvPr>
          <p:cNvSpPr>
            <a:spLocks noGrp="1"/>
          </p:cNvSpPr>
          <p:nvPr>
            <p:ph type="title"/>
          </p:nvPr>
        </p:nvSpPr>
        <p:spPr/>
        <p:txBody>
          <a:bodyPr/>
          <a:lstStyle/>
          <a:p>
            <a:r>
              <a:rPr lang="en-US" dirty="0"/>
              <a:t>Why does </a:t>
            </a:r>
            <a:r>
              <a:rPr lang="en-US" dirty="0" err="1"/>
              <a:t>BatchNorm</a:t>
            </a:r>
            <a:r>
              <a:rPr lang="en-US" dirty="0"/>
              <a:t> </a:t>
            </a:r>
            <a:r>
              <a:rPr lang="en-US" i="1" dirty="0"/>
              <a:t>really</a:t>
            </a:r>
            <a:r>
              <a:rPr lang="en-US" dirty="0"/>
              <a:t> work?</a:t>
            </a:r>
          </a:p>
        </p:txBody>
      </p:sp>
      <p:sp>
        <p:nvSpPr>
          <p:cNvPr id="3" name="Content Placeholder 2">
            <a:extLst>
              <a:ext uri="{FF2B5EF4-FFF2-40B4-BE49-F238E27FC236}">
                <a16:creationId xmlns:a16="http://schemas.microsoft.com/office/drawing/2014/main" id="{9E82D558-C959-414F-87A4-240585A97D6F}"/>
              </a:ext>
            </a:extLst>
          </p:cNvPr>
          <p:cNvSpPr>
            <a:spLocks noGrp="1"/>
          </p:cNvSpPr>
          <p:nvPr>
            <p:ph idx="1"/>
          </p:nvPr>
        </p:nvSpPr>
        <p:spPr/>
        <p:txBody>
          <a:bodyPr/>
          <a:lstStyle/>
          <a:p>
            <a:pPr marL="457200" indent="-457200">
              <a:buFont typeface="Arial" panose="020B0604020202020204" pitchFamily="34" charset="0"/>
              <a:buChar char="•"/>
            </a:pPr>
            <a:r>
              <a:rPr lang="en-US" dirty="0"/>
              <a:t>It may have to do not with internal covariate shift (ICS), but with making the optimization problem much smoother (</a:t>
            </a:r>
            <a:r>
              <a:rPr lang="en-US" dirty="0">
                <a:hlinkClick r:id="rId2"/>
              </a:rPr>
              <a:t>Santurkar et al.</a:t>
            </a:r>
            <a:r>
              <a:rPr lang="en-US" dirty="0"/>
              <a:t>, 2018)</a:t>
            </a:r>
          </a:p>
          <a:p>
            <a:pPr marL="457200" indent="-457200">
              <a:buFont typeface="Arial" panose="020B0604020202020204" pitchFamily="34" charset="0"/>
              <a:buChar char="•"/>
            </a:pPr>
            <a:r>
              <a:rPr lang="en-US" i="1" dirty="0"/>
              <a:t>Is ICS even a thing? </a:t>
            </a:r>
            <a:r>
              <a:rPr lang="en-US" dirty="0"/>
              <a:t>(</a:t>
            </a:r>
            <a:r>
              <a:rPr lang="en-US" dirty="0">
                <a:hlinkClick r:id="rId3"/>
              </a:rPr>
              <a:t>Lipton and Steinhardt</a:t>
            </a:r>
            <a:r>
              <a:rPr lang="en-US" dirty="0"/>
              <a:t>, 2018)</a:t>
            </a:r>
          </a:p>
        </p:txBody>
      </p:sp>
    </p:spTree>
    <p:extLst>
      <p:ext uri="{BB962C8B-B14F-4D97-AF65-F5344CB8AC3E}">
        <p14:creationId xmlns:p14="http://schemas.microsoft.com/office/powerpoint/2010/main" val="2996860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743C3-0A92-FF43-A79E-6C5D4A3FC06F}"/>
              </a:ext>
            </a:extLst>
          </p:cNvPr>
          <p:cNvSpPr>
            <a:spLocks noGrp="1"/>
          </p:cNvSpPr>
          <p:nvPr>
            <p:ph type="title"/>
          </p:nvPr>
        </p:nvSpPr>
        <p:spPr/>
        <p:txBody>
          <a:bodyPr/>
          <a:lstStyle/>
          <a:p>
            <a:r>
              <a:rPr lang="en-US" dirty="0"/>
              <a:t>Other types of normalization</a:t>
            </a:r>
          </a:p>
        </p:txBody>
      </p:sp>
      <p:sp>
        <p:nvSpPr>
          <p:cNvPr id="3" name="Content Placeholder 2">
            <a:extLst>
              <a:ext uri="{FF2B5EF4-FFF2-40B4-BE49-F238E27FC236}">
                <a16:creationId xmlns:a16="http://schemas.microsoft.com/office/drawing/2014/main" id="{B7EB42D0-6092-784C-AC43-43DA8914C6F1}"/>
              </a:ext>
            </a:extLst>
          </p:cNvPr>
          <p:cNvSpPr>
            <a:spLocks noGrp="1"/>
          </p:cNvSpPr>
          <p:nvPr>
            <p:ph idx="1"/>
          </p:nvPr>
        </p:nvSpPr>
        <p:spPr/>
        <p:txBody>
          <a:bodyPr/>
          <a:lstStyle/>
          <a:p>
            <a:pPr marL="457200" indent="-457200">
              <a:buFont typeface="Arial" panose="020B0604020202020204" pitchFamily="34" charset="0"/>
              <a:buChar char="•"/>
            </a:pPr>
            <a:r>
              <a:rPr lang="en-US" dirty="0">
                <a:hlinkClick r:id="rId3"/>
              </a:rPr>
              <a:t>Layer normalization</a:t>
            </a:r>
            <a:r>
              <a:rPr lang="en-US" dirty="0"/>
              <a:t> (Ba et al., 2016)</a:t>
            </a:r>
          </a:p>
          <a:p>
            <a:pPr marL="457200" indent="-457200">
              <a:buFont typeface="Arial" panose="020B0604020202020204" pitchFamily="34" charset="0"/>
              <a:buChar char="•"/>
            </a:pPr>
            <a:r>
              <a:rPr lang="en-US" dirty="0">
                <a:hlinkClick r:id="rId4"/>
              </a:rPr>
              <a:t>Instance normalization</a:t>
            </a:r>
            <a:r>
              <a:rPr lang="en-US" dirty="0"/>
              <a:t> (Ulyanov et al., 2017)</a:t>
            </a:r>
          </a:p>
          <a:p>
            <a:pPr marL="457200" indent="-457200">
              <a:buFont typeface="Arial" panose="020B0604020202020204" pitchFamily="34" charset="0"/>
              <a:buChar char="•"/>
            </a:pPr>
            <a:r>
              <a:rPr lang="en-US" dirty="0">
                <a:hlinkClick r:id="rId5"/>
              </a:rPr>
              <a:t>Group normalization</a:t>
            </a:r>
            <a:r>
              <a:rPr lang="en-US" dirty="0"/>
              <a:t> (Wu and He, 2018)</a:t>
            </a:r>
          </a:p>
          <a:p>
            <a:pPr marL="457200" indent="-457200">
              <a:buFont typeface="Arial" panose="020B0604020202020204" pitchFamily="34" charset="0"/>
              <a:buChar char="•"/>
            </a:pPr>
            <a:r>
              <a:rPr lang="en-US" dirty="0">
                <a:hlinkClick r:id="rId6"/>
              </a:rPr>
              <a:t>Weight normalization</a:t>
            </a:r>
            <a:r>
              <a:rPr lang="en-US" dirty="0"/>
              <a:t> (</a:t>
            </a:r>
            <a:r>
              <a:rPr lang="en-US" dirty="0" err="1"/>
              <a:t>Salimans</a:t>
            </a:r>
            <a:r>
              <a:rPr lang="en-US" dirty="0"/>
              <a:t> et al., 2016)</a:t>
            </a:r>
          </a:p>
        </p:txBody>
      </p:sp>
      <p:pic>
        <p:nvPicPr>
          <p:cNvPr id="5" name="Picture 4">
            <a:extLst>
              <a:ext uri="{FF2B5EF4-FFF2-40B4-BE49-F238E27FC236}">
                <a16:creationId xmlns:a16="http://schemas.microsoft.com/office/drawing/2014/main" id="{164C4A74-BB5C-8F43-91CC-C23114900E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3237406"/>
            <a:ext cx="10744200" cy="3010994"/>
          </a:xfrm>
          <a:prstGeom prst="rect">
            <a:avLst/>
          </a:prstGeom>
        </p:spPr>
      </p:pic>
      <p:sp>
        <p:nvSpPr>
          <p:cNvPr id="6" name="TextBox 5">
            <a:extLst>
              <a:ext uri="{FF2B5EF4-FFF2-40B4-BE49-F238E27FC236}">
                <a16:creationId xmlns:a16="http://schemas.microsoft.com/office/drawing/2014/main" id="{CBDD8B6C-8672-1E4B-AABE-CCFDC19F17ED}"/>
              </a:ext>
            </a:extLst>
          </p:cNvPr>
          <p:cNvSpPr txBox="1"/>
          <p:nvPr/>
        </p:nvSpPr>
        <p:spPr>
          <a:xfrm>
            <a:off x="3366053" y="6324600"/>
            <a:ext cx="5459893" cy="369332"/>
          </a:xfrm>
          <a:prstGeom prst="rect">
            <a:avLst/>
          </a:prstGeom>
          <a:noFill/>
        </p:spPr>
        <p:txBody>
          <a:bodyPr wrap="none" rtlCol="0">
            <a:spAutoFit/>
          </a:bodyPr>
          <a:lstStyle/>
          <a:p>
            <a:r>
              <a:rPr lang="en-US" sz="1800" b="0" dirty="0"/>
              <a:t>Y. Wu and K. He, </a:t>
            </a:r>
            <a:r>
              <a:rPr lang="en-US" sz="1800" b="0" dirty="0">
                <a:hlinkClick r:id="rId5"/>
              </a:rPr>
              <a:t>Group Normalization</a:t>
            </a:r>
            <a:r>
              <a:rPr lang="en-US" sz="1800" b="0" dirty="0"/>
              <a:t>, ECCV 2018</a:t>
            </a:r>
          </a:p>
        </p:txBody>
      </p:sp>
    </p:spTree>
    <p:extLst>
      <p:ext uri="{BB962C8B-B14F-4D97-AF65-F5344CB8AC3E}">
        <p14:creationId xmlns:p14="http://schemas.microsoft.com/office/powerpoint/2010/main" val="7629568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2400" dirty="0">
                <a:solidFill>
                  <a:schemeClr val="bg1">
                    <a:lumMod val="50000"/>
                  </a:schemeClr>
                </a:solidFill>
              </a:rPr>
              <a:t>Optimization</a:t>
            </a:r>
          </a:p>
          <a:p>
            <a:pPr marL="857250" lvl="1" indent="-457200">
              <a:buFont typeface="Arial" panose="020B0604020202020204" pitchFamily="34" charset="0"/>
              <a:buChar char="•"/>
            </a:pPr>
            <a:r>
              <a:rPr lang="en-US" dirty="0">
                <a:solidFill>
                  <a:schemeClr val="bg1">
                    <a:lumMod val="50000"/>
                  </a:schemeClr>
                </a:solidFill>
              </a:rPr>
              <a:t>Mini-batch SGD</a:t>
            </a:r>
          </a:p>
          <a:p>
            <a:pPr marL="857250" lvl="1" indent="-457200">
              <a:buFont typeface="Arial" panose="020B0604020202020204" pitchFamily="34" charset="0"/>
              <a:buChar char="•"/>
            </a:pPr>
            <a:r>
              <a:rPr lang="en-US" dirty="0">
                <a:solidFill>
                  <a:schemeClr val="bg1">
                    <a:lumMod val="50000"/>
                  </a:schemeClr>
                </a:solidFill>
              </a:rPr>
              <a:t>Learning rate decay</a:t>
            </a:r>
          </a:p>
          <a:p>
            <a:pPr marL="857250" lvl="1" indent="-457200">
              <a:buFont typeface="Arial" panose="020B0604020202020204" pitchFamily="34" charset="0"/>
              <a:buChar char="•"/>
            </a:pPr>
            <a:r>
              <a:rPr lang="en-US" dirty="0">
                <a:solidFill>
                  <a:schemeClr val="bg1">
                    <a:lumMod val="50000"/>
                  </a:schemeClr>
                </a:solidFill>
              </a:rPr>
              <a:t>Adaptive methods</a:t>
            </a:r>
          </a:p>
          <a:p>
            <a:pPr marL="457200" indent="-457200">
              <a:buFont typeface="Arial" panose="020B0604020202020204" pitchFamily="34" charset="0"/>
              <a:buChar char="•"/>
            </a:pPr>
            <a:r>
              <a:rPr lang="en-US" sz="2400" dirty="0">
                <a:solidFill>
                  <a:schemeClr val="bg1">
                    <a:lumMod val="50000"/>
                  </a:schemeClr>
                </a:solidFill>
              </a:rPr>
              <a:t>Massaging the numbers</a:t>
            </a:r>
          </a:p>
          <a:p>
            <a:pPr marL="857250" lvl="1" indent="-457200">
              <a:buFont typeface="Arial" panose="020B0604020202020204" pitchFamily="34" charset="0"/>
              <a:buChar char="•"/>
            </a:pPr>
            <a:r>
              <a:rPr lang="en-US" dirty="0">
                <a:solidFill>
                  <a:schemeClr val="bg1">
                    <a:lumMod val="50000"/>
                  </a:schemeClr>
                </a:solidFill>
              </a:rPr>
              <a:t>Data augmentation </a:t>
            </a:r>
          </a:p>
          <a:p>
            <a:pPr marL="857250" lvl="1" indent="-457200">
              <a:buFont typeface="Arial" panose="020B0604020202020204" pitchFamily="34" charset="0"/>
              <a:buChar char="•"/>
            </a:pPr>
            <a:r>
              <a:rPr lang="en-US" dirty="0">
                <a:solidFill>
                  <a:schemeClr val="bg1">
                    <a:lumMod val="50000"/>
                  </a:schemeClr>
                </a:solidFill>
              </a:rPr>
              <a:t>Data preprocessing</a:t>
            </a:r>
          </a:p>
          <a:p>
            <a:pPr marL="857250" lvl="1" indent="-457200">
              <a:buFont typeface="Arial" panose="020B0604020202020204" pitchFamily="34" charset="0"/>
              <a:buChar char="•"/>
            </a:pPr>
            <a:r>
              <a:rPr lang="en-US" dirty="0">
                <a:solidFill>
                  <a:schemeClr val="bg1">
                    <a:lumMod val="50000"/>
                  </a:schemeClr>
                </a:solidFill>
              </a:rPr>
              <a:t>Weight initialization</a:t>
            </a:r>
          </a:p>
          <a:p>
            <a:pPr marL="857250" lvl="1" indent="-457200">
              <a:buFont typeface="Arial" panose="020B0604020202020204" pitchFamily="34" charset="0"/>
              <a:buChar char="•"/>
            </a:pPr>
            <a:r>
              <a:rPr lang="en-US" dirty="0">
                <a:solidFill>
                  <a:schemeClr val="bg1">
                    <a:lumMod val="50000"/>
                  </a:schemeClr>
                </a:solidFill>
              </a:rPr>
              <a:t>Batch normalization</a:t>
            </a:r>
          </a:p>
          <a:p>
            <a:pPr marL="457200" indent="-457200">
              <a:buFont typeface="Arial" panose="020B0604020202020204" pitchFamily="34" charset="0"/>
              <a:buChar char="•"/>
            </a:pPr>
            <a:r>
              <a:rPr lang="en-US" sz="2400" dirty="0"/>
              <a:t>Regularization</a:t>
            </a:r>
          </a:p>
        </p:txBody>
      </p:sp>
    </p:spTree>
    <p:extLst>
      <p:ext uri="{BB962C8B-B14F-4D97-AF65-F5344CB8AC3E}">
        <p14:creationId xmlns:p14="http://schemas.microsoft.com/office/powerpoint/2010/main" val="380672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F9D63-DD1A-D24D-9C31-65F920CB7A4C}"/>
              </a:ext>
            </a:extLst>
          </p:cNvPr>
          <p:cNvSpPr>
            <a:spLocks noGrp="1"/>
          </p:cNvSpPr>
          <p:nvPr>
            <p:ph type="title"/>
          </p:nvPr>
        </p:nvSpPr>
        <p:spPr/>
        <p:txBody>
          <a:bodyPr/>
          <a:lstStyle/>
          <a:p>
            <a:r>
              <a:rPr lang="en-US" dirty="0"/>
              <a:t>Regularization</a:t>
            </a:r>
          </a:p>
        </p:txBody>
      </p:sp>
      <p:sp>
        <p:nvSpPr>
          <p:cNvPr id="3" name="Content Placeholder 2">
            <a:extLst>
              <a:ext uri="{FF2B5EF4-FFF2-40B4-BE49-F238E27FC236}">
                <a16:creationId xmlns:a16="http://schemas.microsoft.com/office/drawing/2014/main" id="{FCCAA590-0309-8942-B2F4-CBDADC39FA64}"/>
              </a:ext>
            </a:extLst>
          </p:cNvPr>
          <p:cNvSpPr>
            <a:spLocks noGrp="1"/>
          </p:cNvSpPr>
          <p:nvPr>
            <p:ph idx="1"/>
          </p:nvPr>
        </p:nvSpPr>
        <p:spPr/>
        <p:txBody>
          <a:bodyPr/>
          <a:lstStyle/>
          <a:p>
            <a:pPr marL="457200" indent="-457200">
              <a:buFont typeface="Arial" panose="020B0604020202020204" pitchFamily="34" charset="0"/>
              <a:buChar char="•"/>
            </a:pPr>
            <a:r>
              <a:rPr lang="en-US" dirty="0"/>
              <a:t>Techniques for controlling the capacity of a neural network to prevent overfitting – short of explicit reduction of the number of parameters</a:t>
            </a:r>
          </a:p>
          <a:p>
            <a:pPr marL="457200" indent="-457200">
              <a:buFont typeface="Arial" panose="020B0604020202020204" pitchFamily="34" charset="0"/>
              <a:buChar char="•"/>
            </a:pPr>
            <a:r>
              <a:rPr lang="en-US" dirty="0"/>
              <a:t>Recall: classic regularization: L1, L2</a:t>
            </a:r>
          </a:p>
        </p:txBody>
      </p:sp>
      <p:pic>
        <p:nvPicPr>
          <p:cNvPr id="6" name="Picture 5">
            <a:extLst>
              <a:ext uri="{FF2B5EF4-FFF2-40B4-BE49-F238E27FC236}">
                <a16:creationId xmlns:a16="http://schemas.microsoft.com/office/drawing/2014/main" id="{D8EAD947-D9C9-D145-9CB3-45F09FE7AA97}"/>
              </a:ext>
            </a:extLst>
          </p:cNvPr>
          <p:cNvPicPr>
            <a:picLocks noChangeAspect="1"/>
          </p:cNvPicPr>
          <p:nvPr/>
        </p:nvPicPr>
        <p:blipFill>
          <a:blip r:embed="rId2"/>
          <a:stretch>
            <a:fillRect/>
          </a:stretch>
        </p:blipFill>
        <p:spPr>
          <a:xfrm>
            <a:off x="1835624" y="2971800"/>
            <a:ext cx="8756176" cy="3602802"/>
          </a:xfrm>
          <a:prstGeom prst="rect">
            <a:avLst/>
          </a:prstGeom>
        </p:spPr>
      </p:pic>
      <p:sp>
        <p:nvSpPr>
          <p:cNvPr id="7" name="TextBox 6">
            <a:extLst>
              <a:ext uri="{FF2B5EF4-FFF2-40B4-BE49-F238E27FC236}">
                <a16:creationId xmlns:a16="http://schemas.microsoft.com/office/drawing/2014/main" id="{E05F60D7-13C4-E544-B05D-1EF35E0862B3}"/>
              </a:ext>
            </a:extLst>
          </p:cNvPr>
          <p:cNvSpPr txBox="1"/>
          <p:nvPr/>
        </p:nvSpPr>
        <p:spPr>
          <a:xfrm>
            <a:off x="10643452" y="6266825"/>
            <a:ext cx="1268296" cy="307777"/>
          </a:xfrm>
          <a:prstGeom prst="rect">
            <a:avLst/>
          </a:prstGeom>
          <a:noFill/>
        </p:spPr>
        <p:txBody>
          <a:bodyPr wrap="none" rtlCol="0">
            <a:spAutoFit/>
          </a:bodyPr>
          <a:lstStyle/>
          <a:p>
            <a:r>
              <a:rPr lang="en-US" sz="1400" b="0" dirty="0">
                <a:hlinkClick r:id="rId3"/>
              </a:rPr>
              <a:t>Image source</a:t>
            </a:r>
            <a:endParaRPr lang="en-US" sz="1400" b="0" dirty="0"/>
          </a:p>
        </p:txBody>
      </p:sp>
    </p:spTree>
    <p:extLst>
      <p:ext uri="{BB962C8B-B14F-4D97-AF65-F5344CB8AC3E}">
        <p14:creationId xmlns:p14="http://schemas.microsoft.com/office/powerpoint/2010/main" val="28940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7A672-51CD-0148-987F-822B7EF0A908}"/>
              </a:ext>
            </a:extLst>
          </p:cNvPr>
          <p:cNvSpPr>
            <a:spLocks noGrp="1"/>
          </p:cNvSpPr>
          <p:nvPr>
            <p:ph type="title"/>
          </p:nvPr>
        </p:nvSpPr>
        <p:spPr/>
        <p:txBody>
          <a:bodyPr/>
          <a:lstStyle/>
          <a:p>
            <a:r>
              <a:rPr lang="en-US" dirty="0"/>
              <a:t>Mini-batch SGD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5E8B03-E843-594A-BC74-2B4492B542A3}"/>
                  </a:ext>
                </a:extLst>
              </p:cNvPr>
              <p:cNvSpPr>
                <a:spLocks noGrp="1"/>
              </p:cNvSpPr>
              <p:nvPr>
                <p:ph idx="1"/>
              </p:nvPr>
            </p:nvSpPr>
            <p:spPr/>
            <p:txBody>
              <a:bodyPr/>
              <a:lstStyle/>
              <a:p>
                <a:pPr marL="457200" indent="-457200">
                  <a:buFont typeface="Arial" panose="020B0604020202020204" pitchFamily="34" charset="0"/>
                  <a:buChar char="•"/>
                </a:pPr>
                <a:r>
                  <a:rPr lang="en-US" dirty="0"/>
                  <a:t>Iterate over epochs</a:t>
                </a:r>
                <a:endParaRPr lang="en-US" dirty="0">
                  <a:solidFill>
                    <a:srgbClr val="9900CC"/>
                  </a:solidFill>
                </a:endParaRPr>
              </a:p>
              <a:p>
                <a:pPr marL="857250" lvl="1" indent="-457200">
                  <a:buFont typeface="Arial" panose="020B0604020202020204" pitchFamily="34" charset="0"/>
                  <a:buChar char="•"/>
                </a:pPr>
                <a:r>
                  <a:rPr lang="en-US" sz="2400" dirty="0"/>
                  <a:t>Group data into mini-batches of size </a:t>
                </a:r>
                <a14:m>
                  <m:oMath xmlns:m="http://schemas.openxmlformats.org/officeDocument/2006/math">
                    <m:r>
                      <a:rPr lang="en-US" sz="2400" i="1" dirty="0" smtClean="0">
                        <a:solidFill>
                          <a:srgbClr val="9900CC"/>
                        </a:solidFill>
                        <a:latin typeface="Cambria Math" panose="02040503050406030204" pitchFamily="18" charset="0"/>
                      </a:rPr>
                      <m:t>𝑏</m:t>
                    </m:r>
                  </m:oMath>
                </a14:m>
                <a:endParaRPr lang="en-US" sz="2400" dirty="0">
                  <a:solidFill>
                    <a:srgbClr val="9900CC"/>
                  </a:solidFill>
                </a:endParaRPr>
              </a:p>
              <a:p>
                <a:pPr marL="1257300" lvl="2" indent="-457200">
                  <a:buFont typeface="Arial" panose="020B0604020202020204" pitchFamily="34" charset="0"/>
                  <a:buChar char="•"/>
                </a:pPr>
                <a:r>
                  <a:rPr lang="en-US" sz="2200" dirty="0"/>
                  <a:t>Compute gradient of the loss for the mini-batch </a:t>
                </a:r>
                <a14:m>
                  <m:oMath xmlns:m="http://schemas.openxmlformats.org/officeDocument/2006/math">
                    <m:d>
                      <m:dPr>
                        <m:ctrlPr>
                          <a:rPr lang="en-US" sz="2000" i="1">
                            <a:solidFill>
                              <a:srgbClr val="9900CC"/>
                            </a:solidFill>
                            <a:latin typeface="Cambria Math" panose="02040503050406030204" pitchFamily="18" charset="0"/>
                          </a:rPr>
                        </m:ctrlPr>
                      </m:dPr>
                      <m:e>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𝑥</m:t>
                            </m:r>
                          </m:e>
                          <m:sub>
                            <m:r>
                              <a:rPr lang="en-US" sz="2000" i="1">
                                <a:solidFill>
                                  <a:srgbClr val="9900CC"/>
                                </a:solidFill>
                                <a:latin typeface="Cambria Math" panose="02040503050406030204" pitchFamily="18" charset="0"/>
                              </a:rPr>
                              <m:t>1</m:t>
                            </m:r>
                          </m:sub>
                        </m:sSub>
                        <m:r>
                          <a:rPr lang="en-US" sz="2000" i="1">
                            <a:solidFill>
                              <a:srgbClr val="9900CC"/>
                            </a:solidFill>
                            <a:latin typeface="Cambria Math" panose="02040503050406030204" pitchFamily="18" charset="0"/>
                          </a:rPr>
                          <m:t>,</m:t>
                        </m:r>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𝑦</m:t>
                            </m:r>
                          </m:e>
                          <m:sub>
                            <m:r>
                              <a:rPr lang="en-US" sz="2000" i="1">
                                <a:solidFill>
                                  <a:srgbClr val="9900CC"/>
                                </a:solidFill>
                                <a:latin typeface="Cambria Math" panose="02040503050406030204" pitchFamily="18" charset="0"/>
                              </a:rPr>
                              <m:t>1</m:t>
                            </m:r>
                          </m:sub>
                        </m:sSub>
                      </m:e>
                    </m:d>
                    <m:r>
                      <a:rPr lang="en-US" sz="2000" i="1">
                        <a:solidFill>
                          <a:srgbClr val="9900CC"/>
                        </a:solidFill>
                        <a:latin typeface="Cambria Math" panose="02040503050406030204" pitchFamily="18" charset="0"/>
                      </a:rPr>
                      <m:t>,…, </m:t>
                    </m:r>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m:t>
                        </m:r>
                        <m:r>
                          <a:rPr lang="en-US" sz="2000" i="1">
                            <a:solidFill>
                              <a:srgbClr val="9900CC"/>
                            </a:solidFill>
                            <a:latin typeface="Cambria Math" panose="02040503050406030204" pitchFamily="18" charset="0"/>
                          </a:rPr>
                          <m:t>𝑥</m:t>
                        </m:r>
                      </m:e>
                      <m:sub>
                        <m:r>
                          <a:rPr lang="en-US" sz="2000" i="1">
                            <a:solidFill>
                              <a:srgbClr val="9900CC"/>
                            </a:solidFill>
                            <a:latin typeface="Cambria Math" panose="02040503050406030204" pitchFamily="18" charset="0"/>
                          </a:rPr>
                          <m:t>𝑏</m:t>
                        </m:r>
                      </m:sub>
                    </m:sSub>
                    <m:r>
                      <a:rPr lang="en-US" sz="2000" i="1">
                        <a:solidFill>
                          <a:srgbClr val="9900CC"/>
                        </a:solidFill>
                        <a:latin typeface="Cambria Math" panose="02040503050406030204" pitchFamily="18" charset="0"/>
                      </a:rPr>
                      <m:t>,</m:t>
                    </m:r>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𝑦</m:t>
                        </m:r>
                      </m:e>
                      <m:sub>
                        <m:r>
                          <a:rPr lang="en-US" sz="2000" i="1">
                            <a:solidFill>
                              <a:srgbClr val="9900CC"/>
                            </a:solidFill>
                            <a:latin typeface="Cambria Math" panose="02040503050406030204" pitchFamily="18" charset="0"/>
                          </a:rPr>
                          <m:t>𝑏</m:t>
                        </m:r>
                      </m:sub>
                    </m:sSub>
                    <m:r>
                      <a:rPr lang="en-US" sz="2000" i="1">
                        <a:solidFill>
                          <a:srgbClr val="9900CC"/>
                        </a:solidFill>
                        <a:latin typeface="Cambria Math" panose="02040503050406030204" pitchFamily="18" charset="0"/>
                      </a:rPr>
                      <m:t>)</m:t>
                    </m:r>
                  </m:oMath>
                </a14:m>
                <a:r>
                  <a:rPr lang="en-US" sz="2200" dirty="0"/>
                  <a:t>:</a:t>
                </a:r>
              </a:p>
              <a:p>
                <a:pPr marL="0" indent="0"/>
                <a14:m>
                  <m:oMathPara xmlns:m="http://schemas.openxmlformats.org/officeDocument/2006/math">
                    <m:oMathParaPr>
                      <m:jc m:val="centerGroup"/>
                    </m:oMathParaPr>
                    <m:oMath xmlns:m="http://schemas.openxmlformats.org/officeDocument/2006/math">
                      <m:r>
                        <m:rPr>
                          <m:sty m:val="p"/>
                        </m:rPr>
                        <a:rPr lang="en-US" sz="2400" i="1">
                          <a:solidFill>
                            <a:srgbClr val="9900CC"/>
                          </a:solidFill>
                          <a:latin typeface="Cambria Math" panose="02040503050406030204" pitchFamily="18" charset="0"/>
                          <a:ea typeface="Cambria Math" panose="02040503050406030204" pitchFamily="18" charset="0"/>
                        </a:rPr>
                        <m:t>∇</m:t>
                      </m:r>
                      <m:acc>
                        <m:accPr>
                          <m:chr m:val="̂"/>
                          <m:ctrlPr>
                            <a:rPr lang="en-US" sz="2400" i="1">
                              <a:solidFill>
                                <a:srgbClr val="9900CC"/>
                              </a:solidFill>
                              <a:latin typeface="Cambria Math" panose="02040503050406030204" pitchFamily="18" charset="0"/>
                              <a:ea typeface="Cambria Math" panose="02040503050406030204" pitchFamily="18" charset="0"/>
                            </a:rPr>
                          </m:ctrlPr>
                        </m:accPr>
                        <m:e>
                          <m:r>
                            <a:rPr lang="en-US" sz="2400" i="1">
                              <a:solidFill>
                                <a:srgbClr val="9900CC"/>
                              </a:solidFill>
                              <a:latin typeface="Cambria Math" panose="02040503050406030204" pitchFamily="18" charset="0"/>
                              <a:ea typeface="Cambria Math" panose="02040503050406030204" pitchFamily="18" charset="0"/>
                            </a:rPr>
                            <m:t>𝐿</m:t>
                          </m:r>
                        </m:e>
                      </m:acc>
                      <m:r>
                        <a:rPr lang="en-US" sz="2400" i="1">
                          <a:solidFill>
                            <a:srgbClr val="9900CC"/>
                          </a:solidFill>
                          <a:latin typeface="Cambria Math" panose="02040503050406030204" pitchFamily="18" charset="0"/>
                          <a:ea typeface="Cambria Math" panose="02040503050406030204" pitchFamily="18" charset="0"/>
                        </a:rPr>
                        <m:t>=</m:t>
                      </m:r>
                      <m:f>
                        <m:fPr>
                          <m:ctrlPr>
                            <a:rPr lang="en-US" sz="2400" i="1">
                              <a:solidFill>
                                <a:srgbClr val="9900CC"/>
                              </a:solidFill>
                              <a:latin typeface="Cambria Math" panose="02040503050406030204" pitchFamily="18" charset="0"/>
                            </a:rPr>
                          </m:ctrlPr>
                        </m:fPr>
                        <m:num>
                          <m:r>
                            <a:rPr lang="en-US" sz="2400" i="1">
                              <a:solidFill>
                                <a:srgbClr val="9900CC"/>
                              </a:solidFill>
                              <a:latin typeface="Cambria Math" panose="02040503050406030204" pitchFamily="18" charset="0"/>
                              <a:ea typeface="Cambria Math" panose="02040503050406030204" pitchFamily="18" charset="0"/>
                            </a:rPr>
                            <m:t>1</m:t>
                          </m:r>
                        </m:num>
                        <m:den>
                          <m:r>
                            <a:rPr lang="en-US" sz="2400" i="1">
                              <a:solidFill>
                                <a:srgbClr val="9900CC"/>
                              </a:solidFill>
                              <a:latin typeface="Cambria Math" panose="02040503050406030204" pitchFamily="18" charset="0"/>
                            </a:rPr>
                            <m:t>𝑏</m:t>
                          </m:r>
                        </m:den>
                      </m:f>
                      <m:nary>
                        <m:naryPr>
                          <m:chr m:val="∑"/>
                          <m:ctrlPr>
                            <a:rPr lang="en-US" sz="2400" i="1">
                              <a:solidFill>
                                <a:srgbClr val="9900CC"/>
                              </a:solidFill>
                              <a:latin typeface="Cambria Math" panose="02040503050406030204" pitchFamily="18" charset="0"/>
                            </a:rPr>
                          </m:ctrlPr>
                        </m:naryPr>
                        <m:sub>
                          <m:r>
                            <m:rPr>
                              <m:brk m:alnAt="23"/>
                            </m:rPr>
                            <a:rPr lang="en-US" sz="2400" i="1">
                              <a:solidFill>
                                <a:srgbClr val="9900CC"/>
                              </a:solidFill>
                              <a:latin typeface="Cambria Math" panose="02040503050406030204" pitchFamily="18" charset="0"/>
                            </a:rPr>
                            <m:t>𝑖</m:t>
                          </m:r>
                          <m:r>
                            <a:rPr lang="en-US" sz="2400" i="1">
                              <a:solidFill>
                                <a:srgbClr val="9900CC"/>
                              </a:solidFill>
                              <a:latin typeface="Cambria Math" panose="02040503050406030204" pitchFamily="18" charset="0"/>
                            </a:rPr>
                            <m:t>=1</m:t>
                          </m:r>
                        </m:sub>
                        <m:sup>
                          <m:r>
                            <a:rPr lang="en-US" sz="2400" i="1">
                              <a:solidFill>
                                <a:srgbClr val="9900CC"/>
                              </a:solidFill>
                              <a:latin typeface="Cambria Math" panose="02040503050406030204" pitchFamily="18" charset="0"/>
                            </a:rPr>
                            <m:t>𝑏</m:t>
                          </m:r>
                        </m:sup>
                        <m:e>
                          <m:r>
                            <m:rPr>
                              <m:sty m:val="p"/>
                            </m:rPr>
                            <a:rPr lang="en-US" sz="2400" i="1">
                              <a:solidFill>
                                <a:srgbClr val="9900CC"/>
                              </a:solidFill>
                              <a:latin typeface="Cambria Math" panose="02040503050406030204" pitchFamily="18" charset="0"/>
                              <a:ea typeface="Cambria Math" panose="02040503050406030204" pitchFamily="18" charset="0"/>
                            </a:rPr>
                            <m:t>∇</m:t>
                          </m:r>
                          <m:r>
                            <a:rPr lang="en-US" sz="2400" i="1">
                              <a:solidFill>
                                <a:srgbClr val="9900CC"/>
                              </a:solidFill>
                              <a:latin typeface="Cambria Math" panose="02040503050406030204" pitchFamily="18" charset="0"/>
                              <a:ea typeface="Cambria Math" panose="02040503050406030204" pitchFamily="18" charset="0"/>
                            </a:rPr>
                            <m:t>𝑙</m:t>
                          </m:r>
                          <m:r>
                            <a:rPr lang="en-US" sz="2400" i="1">
                              <a:solidFill>
                                <a:srgbClr val="9900CC"/>
                              </a:solidFill>
                              <a:latin typeface="Cambria Math" panose="02040503050406030204" pitchFamily="18" charset="0"/>
                              <a:ea typeface="Cambria Math" panose="02040503050406030204" pitchFamily="18" charset="0"/>
                            </a:rPr>
                            <m:t>(</m:t>
                          </m:r>
                          <m:r>
                            <a:rPr lang="en-US" sz="2400" i="1">
                              <a:solidFill>
                                <a:srgbClr val="9900CC"/>
                              </a:solidFill>
                              <a:latin typeface="Cambria Math" panose="02040503050406030204" pitchFamily="18" charset="0"/>
                              <a:ea typeface="Cambria Math" panose="02040503050406030204" pitchFamily="18" charset="0"/>
                            </a:rPr>
                            <m:t>𝑤</m:t>
                          </m:r>
                          <m:r>
                            <a:rPr lang="en-US" sz="2400" i="1">
                              <a:solidFill>
                                <a:srgbClr val="9900CC"/>
                              </a:solidFill>
                              <a:latin typeface="Cambria Math" panose="02040503050406030204" pitchFamily="18" charset="0"/>
                              <a:ea typeface="Cambria Math" panose="02040503050406030204" pitchFamily="18" charset="0"/>
                            </a:rPr>
                            <m:t>,</m:t>
                          </m:r>
                          <m:sSub>
                            <m:sSubPr>
                              <m:ctrlPr>
                                <a:rPr lang="en-US" sz="2400" i="1">
                                  <a:solidFill>
                                    <a:srgbClr val="9900CC"/>
                                  </a:solidFill>
                                  <a:latin typeface="Cambria Math" panose="02040503050406030204" pitchFamily="18" charset="0"/>
                                  <a:ea typeface="Cambria Math" panose="02040503050406030204" pitchFamily="18" charset="0"/>
                                </a:rPr>
                              </m:ctrlPr>
                            </m:sSubPr>
                            <m:e>
                              <m:r>
                                <a:rPr lang="en-US" sz="2400" i="1">
                                  <a:solidFill>
                                    <a:srgbClr val="9900CC"/>
                                  </a:solidFill>
                                  <a:latin typeface="Cambria Math" panose="02040503050406030204" pitchFamily="18" charset="0"/>
                                  <a:ea typeface="Cambria Math" panose="02040503050406030204" pitchFamily="18" charset="0"/>
                                </a:rPr>
                                <m:t>𝑥</m:t>
                              </m:r>
                            </m:e>
                            <m:sub>
                              <m:r>
                                <a:rPr lang="en-US" sz="2400" i="1">
                                  <a:solidFill>
                                    <a:srgbClr val="9900CC"/>
                                  </a:solidFill>
                                  <a:latin typeface="Cambria Math" panose="02040503050406030204" pitchFamily="18" charset="0"/>
                                  <a:ea typeface="Cambria Math" panose="02040503050406030204" pitchFamily="18" charset="0"/>
                                </a:rPr>
                                <m:t>𝑖</m:t>
                              </m:r>
                            </m:sub>
                          </m:sSub>
                          <m:r>
                            <a:rPr lang="en-US" sz="2400" i="1">
                              <a:solidFill>
                                <a:srgbClr val="9900CC"/>
                              </a:solidFill>
                              <a:latin typeface="Cambria Math" panose="02040503050406030204" pitchFamily="18" charset="0"/>
                              <a:ea typeface="Cambria Math" panose="02040503050406030204" pitchFamily="18" charset="0"/>
                            </a:rPr>
                            <m:t>,</m:t>
                          </m:r>
                          <m:sSub>
                            <m:sSubPr>
                              <m:ctrlPr>
                                <a:rPr lang="en-US" sz="2400" i="1">
                                  <a:solidFill>
                                    <a:srgbClr val="9900CC"/>
                                  </a:solidFill>
                                  <a:latin typeface="Cambria Math" panose="02040503050406030204" pitchFamily="18" charset="0"/>
                                  <a:ea typeface="Cambria Math" panose="02040503050406030204" pitchFamily="18" charset="0"/>
                                </a:rPr>
                              </m:ctrlPr>
                            </m:sSubPr>
                            <m:e>
                              <m:r>
                                <a:rPr lang="en-US" sz="2400" i="1">
                                  <a:solidFill>
                                    <a:srgbClr val="9900CC"/>
                                  </a:solidFill>
                                  <a:latin typeface="Cambria Math" panose="02040503050406030204" pitchFamily="18" charset="0"/>
                                  <a:ea typeface="Cambria Math" panose="02040503050406030204" pitchFamily="18" charset="0"/>
                                </a:rPr>
                                <m:t>𝑦</m:t>
                              </m:r>
                            </m:e>
                            <m:sub>
                              <m:r>
                                <a:rPr lang="en-US" sz="2400" i="1">
                                  <a:solidFill>
                                    <a:srgbClr val="9900CC"/>
                                  </a:solidFill>
                                  <a:latin typeface="Cambria Math" panose="02040503050406030204" pitchFamily="18" charset="0"/>
                                  <a:ea typeface="Cambria Math" panose="02040503050406030204" pitchFamily="18" charset="0"/>
                                </a:rPr>
                                <m:t>𝑖</m:t>
                              </m:r>
                            </m:sub>
                          </m:sSub>
                          <m:r>
                            <a:rPr lang="en-US" sz="2400" i="1">
                              <a:solidFill>
                                <a:srgbClr val="9900CC"/>
                              </a:solidFill>
                              <a:latin typeface="Cambria Math" panose="02040503050406030204" pitchFamily="18" charset="0"/>
                              <a:ea typeface="Cambria Math" panose="02040503050406030204" pitchFamily="18" charset="0"/>
                            </a:rPr>
                            <m:t>)</m:t>
                          </m:r>
                        </m:e>
                      </m:nary>
                    </m:oMath>
                  </m:oMathPara>
                </a14:m>
                <a:endParaRPr lang="en-US" sz="2400" dirty="0"/>
              </a:p>
              <a:p>
                <a:pPr marL="1257300" lvl="2" indent="-457200">
                  <a:buFont typeface="Arial" panose="020B0604020202020204" pitchFamily="34" charset="0"/>
                  <a:buChar char="•"/>
                </a:pPr>
                <a:r>
                  <a:rPr lang="en-US" sz="2200" dirty="0"/>
                  <a:t>Update parameters:</a:t>
                </a:r>
              </a:p>
              <a:p>
                <a:pPr marL="0" indent="0"/>
                <a14:m>
                  <m:oMathPara xmlns:m="http://schemas.openxmlformats.org/officeDocument/2006/math">
                    <m:oMathParaPr>
                      <m:jc m:val="centerGroup"/>
                    </m:oMathParaPr>
                    <m:oMath xmlns:m="http://schemas.openxmlformats.org/officeDocument/2006/math">
                      <m:r>
                        <a:rPr lang="en-US" sz="2400" i="1">
                          <a:solidFill>
                            <a:srgbClr val="9900CC"/>
                          </a:solidFill>
                          <a:latin typeface="Cambria Math" panose="02040503050406030204" pitchFamily="18" charset="0"/>
                        </a:rPr>
                        <m:t>𝑤</m:t>
                      </m:r>
                      <m:r>
                        <a:rPr lang="en-US" sz="2400" i="1">
                          <a:solidFill>
                            <a:srgbClr val="9900CC"/>
                          </a:solidFill>
                          <a:latin typeface="Cambria Math" panose="02040503050406030204" pitchFamily="18" charset="0"/>
                          <a:ea typeface="Cambria Math" panose="02040503050406030204" pitchFamily="18" charset="0"/>
                        </a:rPr>
                        <m:t>←</m:t>
                      </m:r>
                      <m:r>
                        <a:rPr lang="en-US" sz="2400" i="1">
                          <a:solidFill>
                            <a:srgbClr val="9900CC"/>
                          </a:solidFill>
                          <a:latin typeface="Cambria Math" panose="02040503050406030204" pitchFamily="18" charset="0"/>
                          <a:ea typeface="Cambria Math" panose="02040503050406030204" pitchFamily="18" charset="0"/>
                        </a:rPr>
                        <m:t>𝑤</m:t>
                      </m:r>
                      <m:r>
                        <a:rPr lang="en-US" sz="2400" i="1">
                          <a:solidFill>
                            <a:srgbClr val="9900CC"/>
                          </a:solidFill>
                          <a:latin typeface="Cambria Math" panose="02040503050406030204" pitchFamily="18" charset="0"/>
                          <a:ea typeface="Cambria Math" panose="02040503050406030204" pitchFamily="18" charset="0"/>
                        </a:rPr>
                        <m:t>−</m:t>
                      </m:r>
                      <m:r>
                        <a:rPr lang="en-US" sz="2400" i="1">
                          <a:solidFill>
                            <a:srgbClr val="9900CC"/>
                          </a:solidFill>
                          <a:latin typeface="Cambria Math" panose="02040503050406030204" pitchFamily="18" charset="0"/>
                          <a:ea typeface="Cambria Math" panose="02040503050406030204" pitchFamily="18" charset="0"/>
                        </a:rPr>
                        <m:t>𝜂</m:t>
                      </m:r>
                      <m:r>
                        <m:rPr>
                          <m:sty m:val="p"/>
                        </m:rPr>
                        <a:rPr lang="en-US" sz="2400" i="1">
                          <a:solidFill>
                            <a:srgbClr val="9900CC"/>
                          </a:solidFill>
                          <a:latin typeface="Cambria Math" panose="02040503050406030204" pitchFamily="18" charset="0"/>
                          <a:ea typeface="Cambria Math" panose="02040503050406030204" pitchFamily="18" charset="0"/>
                        </a:rPr>
                        <m:t>∇</m:t>
                      </m:r>
                      <m:acc>
                        <m:accPr>
                          <m:chr m:val="̂"/>
                          <m:ctrlPr>
                            <a:rPr lang="en-US" sz="2400" i="1">
                              <a:solidFill>
                                <a:srgbClr val="9900CC"/>
                              </a:solidFill>
                              <a:latin typeface="Cambria Math" panose="02040503050406030204" pitchFamily="18" charset="0"/>
                              <a:ea typeface="Cambria Math" panose="02040503050406030204" pitchFamily="18" charset="0"/>
                            </a:rPr>
                          </m:ctrlPr>
                        </m:accPr>
                        <m:e>
                          <m:r>
                            <a:rPr lang="en-US" sz="2400" i="1">
                              <a:solidFill>
                                <a:srgbClr val="9900CC"/>
                              </a:solidFill>
                              <a:latin typeface="Cambria Math" panose="02040503050406030204" pitchFamily="18" charset="0"/>
                              <a:ea typeface="Cambria Math" panose="02040503050406030204" pitchFamily="18" charset="0"/>
                            </a:rPr>
                            <m:t>𝐿</m:t>
                          </m:r>
                        </m:e>
                      </m:acc>
                    </m:oMath>
                  </m:oMathPara>
                </a14:m>
                <a:endParaRPr lang="en-US" sz="2400" dirty="0">
                  <a:solidFill>
                    <a:srgbClr val="9900CC"/>
                  </a:solidFill>
                </a:endParaRPr>
              </a:p>
              <a:p>
                <a:pPr lvl="1">
                  <a:buFont typeface="Arial" panose="020B0604020202020204" pitchFamily="34" charset="0"/>
                  <a:buChar char="•"/>
                </a:pPr>
                <a:r>
                  <a:rPr lang="en-US" sz="2400" dirty="0"/>
                  <a:t>Check for convergence, decide whether to decay learning rate</a:t>
                </a:r>
              </a:p>
              <a:p>
                <a:pPr lvl="1">
                  <a:buFont typeface="Arial" panose="020B0604020202020204" pitchFamily="34" charset="0"/>
                  <a:buChar char="•"/>
                </a:pPr>
                <a:endParaRPr lang="en-US" sz="2400" dirty="0"/>
              </a:p>
              <a:p>
                <a:pPr>
                  <a:buFont typeface="Arial" panose="020B0604020202020204" pitchFamily="34" charset="0"/>
                  <a:buChar char="•"/>
                </a:pPr>
                <a:r>
                  <a:rPr lang="en-US" dirty="0"/>
                  <a:t>What are the hyperparameters? </a:t>
                </a:r>
              </a:p>
              <a:p>
                <a:pPr lvl="1">
                  <a:buFont typeface="Arial" panose="020B0604020202020204" pitchFamily="34" charset="0"/>
                  <a:buChar char="•"/>
                </a:pPr>
                <a:r>
                  <a:rPr lang="en-US" sz="2400" dirty="0"/>
                  <a:t>Mini-batch size, learning rate decay schedule, deciding when to stop</a:t>
                </a:r>
              </a:p>
              <a:p>
                <a:pPr marL="0" indent="0"/>
                <a:endParaRPr lang="en-US" sz="2400" dirty="0">
                  <a:solidFill>
                    <a:srgbClr val="9900CC"/>
                  </a:solidFill>
                </a:endParaRPr>
              </a:p>
            </p:txBody>
          </p:sp>
        </mc:Choice>
        <mc:Fallback xmlns="">
          <p:sp>
            <p:nvSpPr>
              <p:cNvPr id="3" name="Content Placeholder 2">
                <a:extLst>
                  <a:ext uri="{FF2B5EF4-FFF2-40B4-BE49-F238E27FC236}">
                    <a16:creationId xmlns:a16="http://schemas.microsoft.com/office/drawing/2014/main" id="{455E8B03-E843-594A-BC74-2B4492B542A3}"/>
                  </a:ext>
                </a:extLst>
              </p:cNvPr>
              <p:cNvSpPr>
                <a:spLocks noGrp="1" noRot="1" noChangeAspect="1" noMove="1" noResize="1" noEditPoints="1" noAdjustHandles="1" noChangeArrowheads="1" noChangeShapeType="1" noTextEdit="1"/>
              </p:cNvSpPr>
              <p:nvPr>
                <p:ph idx="1"/>
              </p:nvPr>
            </p:nvSpPr>
            <p:spPr>
              <a:blipFill>
                <a:blip r:embed="rId3"/>
                <a:stretch>
                  <a:fillRect l="-1103" t="-1449"/>
                </a:stretch>
              </a:blipFill>
            </p:spPr>
            <p:txBody>
              <a:bodyPr/>
              <a:lstStyle/>
              <a:p>
                <a:r>
                  <a:rPr lang="en-US">
                    <a:noFill/>
                  </a:rPr>
                  <a:t> </a:t>
                </a:r>
              </a:p>
            </p:txBody>
          </p:sp>
        </mc:Fallback>
      </mc:AlternateContent>
    </p:spTree>
    <p:extLst>
      <p:ext uri="{BB962C8B-B14F-4D97-AF65-F5344CB8AC3E}">
        <p14:creationId xmlns:p14="http://schemas.microsoft.com/office/powerpoint/2010/main" val="183299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BEE14-8808-FD40-9362-658EF3488731}"/>
              </a:ext>
            </a:extLst>
          </p:cNvPr>
          <p:cNvSpPr>
            <a:spLocks noGrp="1"/>
          </p:cNvSpPr>
          <p:nvPr>
            <p:ph type="title"/>
          </p:nvPr>
        </p:nvSpPr>
        <p:spPr/>
        <p:txBody>
          <a:bodyPr/>
          <a:lstStyle/>
          <a:p>
            <a:r>
              <a:rPr lang="en-US" dirty="0"/>
              <a:t>Weight decay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91512D-B4CD-0B4E-A136-26AC1D329B9D}"/>
                  </a:ext>
                </a:extLst>
              </p:cNvPr>
              <p:cNvSpPr>
                <a:spLocks noGrp="1"/>
              </p:cNvSpPr>
              <p:nvPr>
                <p:ph idx="1"/>
              </p:nvPr>
            </p:nvSpPr>
            <p:spPr>
              <a:xfrm>
                <a:off x="304800" y="914400"/>
                <a:ext cx="10363200" cy="5257800"/>
              </a:xfrm>
            </p:spPr>
            <p:txBody>
              <a:bodyPr/>
              <a:lstStyle/>
              <a:p>
                <a:pPr marL="457200" indent="-457200">
                  <a:buFont typeface="Arial" panose="020B0604020202020204" pitchFamily="34" charset="0"/>
                  <a:buChar char="•"/>
                </a:pPr>
                <a:r>
                  <a:rPr lang="en-US" dirty="0"/>
                  <a:t>Generic optimization step:</a:t>
                </a:r>
              </a:p>
              <a:p>
                <a:pPr/>
                <a14:m>
                  <m:oMathPara xmlns:m="http://schemas.openxmlformats.org/officeDocument/2006/math">
                    <m:oMathParaPr>
                      <m:jc m:val="left"/>
                    </m:oMathParaPr>
                    <m:oMath xmlns:m="http://schemas.openxmlformats.org/officeDocument/2006/math">
                      <m:r>
                        <a:rPr lang="en-US" i="1" smtClean="0">
                          <a:solidFill>
                            <a:srgbClr val="7030A0"/>
                          </a:solidFill>
                          <a:latin typeface="Cambria Math" panose="02040503050406030204" pitchFamily="18" charset="0"/>
                        </a:rPr>
                        <m:t>𝐿</m:t>
                      </m:r>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𝑤</m:t>
                          </m:r>
                        </m:e>
                      </m:d>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𝐿</m:t>
                          </m:r>
                        </m:e>
                        <m:sub>
                          <m:r>
                            <m:rPr>
                              <m:sty m:val="p"/>
                            </m:rPr>
                            <a:rPr lang="en-US" i="0">
                              <a:solidFill>
                                <a:srgbClr val="7030A0"/>
                              </a:solidFill>
                              <a:latin typeface="Cambria Math" panose="02040503050406030204" pitchFamily="18" charset="0"/>
                            </a:rPr>
                            <m:t>data</m:t>
                          </m:r>
                        </m:sub>
                      </m:sSub>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𝑤</m:t>
                          </m:r>
                        </m:e>
                      </m:d>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𝐿</m:t>
                          </m:r>
                        </m:e>
                        <m:sub>
                          <m:r>
                            <m:rPr>
                              <m:sty m:val="p"/>
                            </m:rPr>
                            <a:rPr lang="en-US" i="0">
                              <a:solidFill>
                                <a:srgbClr val="7030A0"/>
                              </a:solidFill>
                              <a:latin typeface="Cambria Math" panose="02040503050406030204" pitchFamily="18" charset="0"/>
                            </a:rPr>
                            <m:t>reg</m:t>
                          </m:r>
                        </m:sub>
                      </m:sSub>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𝑤</m:t>
                          </m:r>
                        </m:e>
                      </m:d>
                    </m:oMath>
                  </m:oMathPara>
                </a14:m>
                <a:endParaRPr lang="en-US" i="1" dirty="0">
                  <a:solidFill>
                    <a:srgbClr val="7030A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𝑔</m:t>
                          </m:r>
                        </m:e>
                        <m:sub>
                          <m:r>
                            <a:rPr lang="en-US" i="1">
                              <a:solidFill>
                                <a:srgbClr val="7030A0"/>
                              </a:solidFill>
                              <a:latin typeface="Cambria Math" panose="02040503050406030204" pitchFamily="18" charset="0"/>
                            </a:rPr>
                            <m:t>𝑡</m:t>
                          </m:r>
                        </m:sub>
                      </m:sSub>
                      <m:r>
                        <a:rPr lang="en-US" i="1">
                          <a:solidFill>
                            <a:srgbClr val="7030A0"/>
                          </a:solidFill>
                          <a:latin typeface="Cambria Math" panose="02040503050406030204" pitchFamily="18" charset="0"/>
                        </a:rPr>
                        <m:t>=</m:t>
                      </m:r>
                      <m:r>
                        <m:rPr>
                          <m:sty m:val="p"/>
                        </m:rPr>
                        <a:rPr lang="en-US">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𝐿</m:t>
                      </m:r>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𝑤</m:t>
                              </m:r>
                            </m:e>
                            <m:sub>
                              <m:r>
                                <a:rPr lang="en-US" i="1">
                                  <a:solidFill>
                                    <a:srgbClr val="7030A0"/>
                                  </a:solidFill>
                                  <a:latin typeface="Cambria Math" panose="02040503050406030204" pitchFamily="18" charset="0"/>
                                </a:rPr>
                                <m:t>𝑡</m:t>
                              </m:r>
                            </m:sub>
                          </m:sSub>
                        </m:e>
                      </m:d>
                    </m:oMath>
                  </m:oMathPara>
                </a14:m>
                <a:endParaRPr lang="en-US" dirty="0">
                  <a:solidFill>
                    <a:srgbClr val="7030A0"/>
                  </a:solidFill>
                </a:endParaRPr>
              </a:p>
              <a:p>
                <a:pPr/>
                <a14:m>
                  <m:oMathPara xmlns:m="http://schemas.openxmlformats.org/officeDocument/2006/math">
                    <m:oMathParaPr>
                      <m:jc m:val="left"/>
                    </m:oMathParaPr>
                    <m:oMath xmlns:m="http://schemas.openxmlformats.org/officeDocument/2006/math">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𝑠</m:t>
                          </m:r>
                        </m:e>
                        <m:sub>
                          <m:r>
                            <a:rPr lang="en-US" i="1">
                              <a:solidFill>
                                <a:srgbClr val="7030A0"/>
                              </a:solidFill>
                              <a:latin typeface="Cambria Math" panose="02040503050406030204" pitchFamily="18" charset="0"/>
                            </a:rPr>
                            <m:t>𝑡</m:t>
                          </m:r>
                        </m:sub>
                      </m:sSub>
                      <m:r>
                        <a:rPr lang="en-US" i="1">
                          <a:solidFill>
                            <a:srgbClr val="7030A0"/>
                          </a:solidFill>
                          <a:latin typeface="Cambria Math" panose="02040503050406030204" pitchFamily="18" charset="0"/>
                        </a:rPr>
                        <m:t>=</m:t>
                      </m:r>
                      <m:r>
                        <m:rPr>
                          <m:sty m:val="p"/>
                        </m:rPr>
                        <a:rPr lang="en-US" i="0">
                          <a:solidFill>
                            <a:srgbClr val="7030A0"/>
                          </a:solidFill>
                          <a:latin typeface="Cambria Math" panose="02040503050406030204" pitchFamily="18" charset="0"/>
                        </a:rPr>
                        <m:t>optimizer</m:t>
                      </m:r>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𝑔</m:t>
                              </m:r>
                            </m:e>
                            <m:sub>
                              <m:r>
                                <a:rPr lang="en-US" i="1">
                                  <a:solidFill>
                                    <a:srgbClr val="7030A0"/>
                                  </a:solidFill>
                                  <a:latin typeface="Cambria Math" panose="02040503050406030204" pitchFamily="18" charset="0"/>
                                </a:rPr>
                                <m:t>𝑡</m:t>
                              </m:r>
                            </m:sub>
                          </m:sSub>
                        </m:e>
                      </m:d>
                    </m:oMath>
                  </m:oMathPara>
                </a14:m>
                <a:endParaRPr lang="en-US" dirty="0">
                  <a:solidFill>
                    <a:srgbClr val="7030A0"/>
                  </a:solidFill>
                </a:endParaRPr>
              </a:p>
              <a:p>
                <a:pPr/>
                <a14:m>
                  <m:oMathPara xmlns:m="http://schemas.openxmlformats.org/officeDocument/2006/math">
                    <m:oMathParaPr>
                      <m:jc m:val="left"/>
                    </m:oMathParaPr>
                    <m:oMath xmlns:m="http://schemas.openxmlformats.org/officeDocument/2006/math">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𝑤</m:t>
                          </m:r>
                        </m:e>
                        <m:sub>
                          <m:r>
                            <a:rPr lang="en-US" i="1">
                              <a:solidFill>
                                <a:srgbClr val="7030A0"/>
                              </a:solidFill>
                              <a:latin typeface="Cambria Math" panose="02040503050406030204" pitchFamily="18" charset="0"/>
                            </a:rPr>
                            <m:t>𝑡</m:t>
                          </m:r>
                          <m:r>
                            <a:rPr lang="en-US" i="1">
                              <a:solidFill>
                                <a:srgbClr val="7030A0"/>
                              </a:solidFill>
                              <a:latin typeface="Cambria Math" panose="02040503050406030204" pitchFamily="18" charset="0"/>
                            </a:rPr>
                            <m:t>+1</m:t>
                          </m:r>
                        </m:sub>
                      </m:sSub>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𝑤</m:t>
                          </m:r>
                        </m:e>
                        <m:sub>
                          <m:r>
                            <a:rPr lang="en-US" i="1">
                              <a:solidFill>
                                <a:srgbClr val="7030A0"/>
                              </a:solidFill>
                              <a:latin typeface="Cambria Math" panose="02040503050406030204" pitchFamily="18" charset="0"/>
                            </a:rPr>
                            <m:t>𝑡</m:t>
                          </m:r>
                        </m:sub>
                      </m:sSub>
                      <m:r>
                        <a:rPr lang="en-US" i="1">
                          <a:solidFill>
                            <a:srgbClr val="7030A0"/>
                          </a:solidFill>
                          <a:latin typeface="Cambria Math" panose="02040503050406030204" pitchFamily="18" charset="0"/>
                        </a:rPr>
                        <m:t>−</m:t>
                      </m:r>
                      <m:r>
                        <a:rPr lang="en-US" i="1" smtClean="0">
                          <a:solidFill>
                            <a:srgbClr val="7030A0"/>
                          </a:solidFill>
                          <a:latin typeface="Cambria Math" panose="02040503050406030204" pitchFamily="18" charset="0"/>
                          <a:ea typeface="Cambria Math" panose="02040503050406030204" pitchFamily="18" charset="0"/>
                        </a:rPr>
                        <m:t>𝜂</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𝑠</m:t>
                          </m:r>
                        </m:e>
                        <m:sub>
                          <m:r>
                            <a:rPr lang="en-US" i="1">
                              <a:solidFill>
                                <a:srgbClr val="7030A0"/>
                              </a:solidFill>
                              <a:latin typeface="Cambria Math" panose="02040503050406030204" pitchFamily="18" charset="0"/>
                            </a:rPr>
                            <m:t>𝑡</m:t>
                          </m:r>
                        </m:sub>
                      </m:sSub>
                    </m:oMath>
                  </m:oMathPara>
                </a14:m>
                <a:endParaRPr lang="en-US" dirty="0">
                  <a:solidFill>
                    <a:srgbClr val="7030A0"/>
                  </a:solidFill>
                </a:endParaRPr>
              </a:p>
              <a:p>
                <a:pPr marL="457200" indent="-457200">
                  <a:buFont typeface="Arial" panose="020B0604020202020204" pitchFamily="34" charset="0"/>
                  <a:buChar char="•"/>
                </a:pPr>
                <a:endParaRPr lang="en-US" dirty="0">
                  <a:solidFill>
                    <a:srgbClr val="7030A0"/>
                  </a:solidFill>
                </a:endParaRPr>
              </a:p>
              <a:p>
                <a:pPr marL="457200" indent="-457200">
                  <a:buFont typeface="Arial" panose="020B0604020202020204" pitchFamily="34" charset="0"/>
                  <a:buChar char="•"/>
                </a:pPr>
                <a:endParaRPr lang="en-US" sz="800" dirty="0">
                  <a:solidFill>
                    <a:srgbClr val="7030A0"/>
                  </a:solidFill>
                </a:endParaRPr>
              </a:p>
              <a:p>
                <a:pPr marL="457200" indent="-457200">
                  <a:buFont typeface="Arial" panose="020B0604020202020204" pitchFamily="34" charset="0"/>
                  <a:buChar char="•"/>
                </a:pPr>
                <a:r>
                  <a:rPr lang="en-US" dirty="0"/>
                  <a:t>Optimization with weight decay:</a:t>
                </a:r>
              </a:p>
              <a:p>
                <a:pPr/>
                <a14:m>
                  <m:oMathPara xmlns:m="http://schemas.openxmlformats.org/officeDocument/2006/math">
                    <m:oMathParaPr>
                      <m:jc m:val="left"/>
                    </m:oMathParaPr>
                    <m:oMath xmlns:m="http://schemas.openxmlformats.org/officeDocument/2006/math">
                      <m:r>
                        <a:rPr lang="en-US" i="1">
                          <a:solidFill>
                            <a:srgbClr val="7030A0"/>
                          </a:solidFill>
                          <a:latin typeface="Cambria Math" panose="02040503050406030204" pitchFamily="18" charset="0"/>
                        </a:rPr>
                        <m:t>𝐿</m:t>
                      </m:r>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𝑤</m:t>
                          </m:r>
                        </m:e>
                      </m:d>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𝐿</m:t>
                          </m:r>
                        </m:e>
                        <m:sub>
                          <m:r>
                            <m:rPr>
                              <m:sty m:val="p"/>
                            </m:rPr>
                            <a:rPr lang="en-US">
                              <a:solidFill>
                                <a:srgbClr val="7030A0"/>
                              </a:solidFill>
                              <a:latin typeface="Cambria Math" panose="02040503050406030204" pitchFamily="18" charset="0"/>
                            </a:rPr>
                            <m:t>data</m:t>
                          </m:r>
                        </m:sub>
                      </m:sSub>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𝑤</m:t>
                          </m:r>
                        </m:e>
                      </m:d>
                    </m:oMath>
                  </m:oMathPara>
                </a14:m>
                <a:endParaRPr lang="en-US" i="1" dirty="0">
                  <a:solidFill>
                    <a:srgbClr val="7030A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𝑔</m:t>
                          </m:r>
                        </m:e>
                        <m:sub>
                          <m:r>
                            <a:rPr lang="en-US" i="1">
                              <a:solidFill>
                                <a:srgbClr val="7030A0"/>
                              </a:solidFill>
                              <a:latin typeface="Cambria Math" panose="02040503050406030204" pitchFamily="18" charset="0"/>
                            </a:rPr>
                            <m:t>𝑡</m:t>
                          </m:r>
                        </m:sub>
                      </m:sSub>
                      <m:r>
                        <a:rPr lang="en-US" i="1">
                          <a:solidFill>
                            <a:srgbClr val="7030A0"/>
                          </a:solidFill>
                          <a:latin typeface="Cambria Math" panose="02040503050406030204" pitchFamily="18" charset="0"/>
                        </a:rPr>
                        <m:t>=</m:t>
                      </m:r>
                      <m:r>
                        <m:rPr>
                          <m:sty m:val="p"/>
                        </m:rPr>
                        <a:rPr lang="en-US">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𝐿</m:t>
                      </m:r>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𝑤</m:t>
                              </m:r>
                            </m:e>
                            <m:sub>
                              <m:r>
                                <a:rPr lang="en-US" i="1">
                                  <a:solidFill>
                                    <a:srgbClr val="7030A0"/>
                                  </a:solidFill>
                                  <a:latin typeface="Cambria Math" panose="02040503050406030204" pitchFamily="18" charset="0"/>
                                </a:rPr>
                                <m:t>𝑡</m:t>
                              </m:r>
                            </m:sub>
                          </m:sSub>
                        </m:e>
                      </m:d>
                    </m:oMath>
                  </m:oMathPara>
                </a14:m>
                <a:endParaRPr lang="en-US" dirty="0">
                  <a:solidFill>
                    <a:srgbClr val="7030A0"/>
                  </a:solidFill>
                </a:endParaRPr>
              </a:p>
              <a:p>
                <a:pPr/>
                <a14:m>
                  <m:oMathPara xmlns:m="http://schemas.openxmlformats.org/officeDocument/2006/math">
                    <m:oMathParaPr>
                      <m:jc m:val="left"/>
                    </m:oMathParaPr>
                    <m:oMath xmlns:m="http://schemas.openxmlformats.org/officeDocument/2006/math">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𝑠</m:t>
                          </m:r>
                        </m:e>
                        <m:sub>
                          <m:r>
                            <a:rPr lang="en-US" i="1">
                              <a:solidFill>
                                <a:srgbClr val="7030A0"/>
                              </a:solidFill>
                              <a:latin typeface="Cambria Math" panose="02040503050406030204" pitchFamily="18" charset="0"/>
                            </a:rPr>
                            <m:t>𝑡</m:t>
                          </m:r>
                        </m:sub>
                      </m:sSub>
                      <m:r>
                        <a:rPr lang="en-US" i="1">
                          <a:solidFill>
                            <a:srgbClr val="7030A0"/>
                          </a:solidFill>
                          <a:latin typeface="Cambria Math" panose="02040503050406030204" pitchFamily="18" charset="0"/>
                        </a:rPr>
                        <m:t>=</m:t>
                      </m:r>
                      <m:r>
                        <m:rPr>
                          <m:sty m:val="p"/>
                        </m:rPr>
                        <a:rPr lang="en-US" smtClean="0">
                          <a:solidFill>
                            <a:srgbClr val="7030A0"/>
                          </a:solidFill>
                          <a:latin typeface="Cambria Math" panose="02040503050406030204" pitchFamily="18" charset="0"/>
                        </a:rPr>
                        <m:t>optimizer</m:t>
                      </m:r>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𝑔</m:t>
                              </m:r>
                            </m:e>
                            <m:sub>
                              <m:r>
                                <a:rPr lang="en-US" i="1">
                                  <a:solidFill>
                                    <a:srgbClr val="7030A0"/>
                                  </a:solidFill>
                                  <a:latin typeface="Cambria Math" panose="02040503050406030204" pitchFamily="18" charset="0"/>
                                </a:rPr>
                                <m:t>𝑡</m:t>
                              </m:r>
                            </m:sub>
                          </m:sSub>
                        </m:e>
                      </m:d>
                    </m:oMath>
                  </m:oMathPara>
                </a14:m>
                <a:endParaRPr lang="en-US" dirty="0">
                  <a:solidFill>
                    <a:srgbClr val="7030A0"/>
                  </a:solidFill>
                </a:endParaRPr>
              </a:p>
              <a:p>
                <a:pPr/>
                <a14:m>
                  <m:oMathPara xmlns:m="http://schemas.openxmlformats.org/officeDocument/2006/math">
                    <m:oMathParaPr>
                      <m:jc m:val="left"/>
                    </m:oMathParaPr>
                    <m:oMath xmlns:m="http://schemas.openxmlformats.org/officeDocument/2006/math">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𝑤</m:t>
                          </m:r>
                        </m:e>
                        <m:sub>
                          <m:r>
                            <a:rPr lang="en-US" i="1">
                              <a:solidFill>
                                <a:srgbClr val="7030A0"/>
                              </a:solidFill>
                              <a:latin typeface="Cambria Math" panose="02040503050406030204" pitchFamily="18" charset="0"/>
                            </a:rPr>
                            <m:t>𝑡</m:t>
                          </m:r>
                          <m:r>
                            <a:rPr lang="en-US" i="1">
                              <a:solidFill>
                                <a:srgbClr val="7030A0"/>
                              </a:solidFill>
                              <a:latin typeface="Cambria Math" panose="02040503050406030204" pitchFamily="18" charset="0"/>
                            </a:rPr>
                            <m:t>+1</m:t>
                          </m:r>
                        </m:sub>
                      </m:sSub>
                      <m:r>
                        <a:rPr lang="en-US" i="1">
                          <a:solidFill>
                            <a:srgbClr val="7030A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i="1">
                          <a:solidFill>
                            <a:srgbClr val="C00000"/>
                          </a:solidFill>
                          <a:latin typeface="Cambria Math" panose="02040503050406030204" pitchFamily="18" charset="0"/>
                          <a:ea typeface="Cambria Math" panose="02040503050406030204" pitchFamily="18" charset="0"/>
                        </a:rPr>
                        <m:t>𝜂</m:t>
                      </m:r>
                      <m:r>
                        <a:rPr lang="en-US" b="0" i="1" smtClean="0">
                          <a:solidFill>
                            <a:srgbClr val="C00000"/>
                          </a:solidFill>
                          <a:latin typeface="Cambria Math" panose="02040503050406030204" pitchFamily="18" charset="0"/>
                          <a:ea typeface="Cambria Math" panose="02040503050406030204" pitchFamily="18" charset="0"/>
                        </a:rPr>
                        <m:t>𝜆</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𝑤</m:t>
                          </m:r>
                        </m:e>
                        <m:sub>
                          <m:r>
                            <a:rPr lang="en-US" i="1">
                              <a:solidFill>
                                <a:srgbClr val="7030A0"/>
                              </a:solidFill>
                              <a:latin typeface="Cambria Math" panose="02040503050406030204" pitchFamily="18" charset="0"/>
                            </a:rPr>
                            <m:t>𝑡</m:t>
                          </m:r>
                        </m:sub>
                      </m:sSub>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ea typeface="Cambria Math" panose="02040503050406030204" pitchFamily="18" charset="0"/>
                        </a:rPr>
                        <m:t>𝜂</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𝑠</m:t>
                          </m:r>
                        </m:e>
                        <m:sub>
                          <m:r>
                            <a:rPr lang="en-US" i="1">
                              <a:solidFill>
                                <a:srgbClr val="7030A0"/>
                              </a:solidFill>
                              <a:latin typeface="Cambria Math" panose="02040503050406030204" pitchFamily="18" charset="0"/>
                            </a:rPr>
                            <m:t>𝑡</m:t>
                          </m:r>
                        </m:sub>
                      </m:sSub>
                    </m:oMath>
                  </m:oMathPara>
                </a14:m>
                <a:endParaRPr lang="en-US" dirty="0">
                  <a:solidFill>
                    <a:srgbClr val="7030A0"/>
                  </a:solidFill>
                </a:endParaRP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2D91512D-B4CD-0B4E-A136-26AC1D329B9D}"/>
                  </a:ext>
                </a:extLst>
              </p:cNvPr>
              <p:cNvSpPr>
                <a:spLocks noGrp="1" noRot="1" noChangeAspect="1" noMove="1" noResize="1" noEditPoints="1" noAdjustHandles="1" noChangeArrowheads="1" noChangeShapeType="1" noTextEdit="1"/>
              </p:cNvSpPr>
              <p:nvPr>
                <p:ph idx="1"/>
              </p:nvPr>
            </p:nvSpPr>
            <p:spPr>
              <a:xfrm>
                <a:off x="304800" y="914400"/>
                <a:ext cx="10363200" cy="5257800"/>
              </a:xfrm>
              <a:blipFill>
                <a:blip r:embed="rId2"/>
                <a:stretch>
                  <a:fillRect l="-1103" t="-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E9AB326-9BCD-474A-AEB9-00947B3F9E4B}"/>
                  </a:ext>
                </a:extLst>
              </p:cNvPr>
              <p:cNvSpPr/>
              <p:nvPr/>
            </p:nvSpPr>
            <p:spPr>
              <a:xfrm>
                <a:off x="6096000" y="1295400"/>
                <a:ext cx="6096000" cy="2631298"/>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en-US" sz="2800" i="1">
                          <a:solidFill>
                            <a:srgbClr val="7030A0"/>
                          </a:solidFill>
                          <a:latin typeface="Cambria Math" panose="02040503050406030204" pitchFamily="18" charset="0"/>
                        </a:rPr>
                        <m:t>𝐿</m:t>
                      </m:r>
                      <m:d>
                        <m:dPr>
                          <m:ctrlPr>
                            <a:rPr lang="en-US" sz="2800" i="1">
                              <a:solidFill>
                                <a:srgbClr val="7030A0"/>
                              </a:solidFill>
                              <a:latin typeface="Cambria Math" panose="02040503050406030204" pitchFamily="18" charset="0"/>
                            </a:rPr>
                          </m:ctrlPr>
                        </m:dPr>
                        <m:e>
                          <m:r>
                            <a:rPr lang="en-US" sz="2800" i="1">
                              <a:solidFill>
                                <a:srgbClr val="7030A0"/>
                              </a:solidFill>
                              <a:latin typeface="Cambria Math" panose="02040503050406030204" pitchFamily="18" charset="0"/>
                            </a:rPr>
                            <m:t>𝑤</m:t>
                          </m:r>
                        </m:e>
                      </m:d>
                      <m:r>
                        <a:rPr lang="en-US" sz="2800" i="1">
                          <a:solidFill>
                            <a:srgbClr val="7030A0"/>
                          </a:solidFill>
                          <a:latin typeface="Cambria Math" panose="02040503050406030204" pitchFamily="18" charset="0"/>
                        </a:rPr>
                        <m:t>=</m:t>
                      </m:r>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𝐿</m:t>
                          </m:r>
                        </m:e>
                        <m:sub>
                          <m:r>
                            <m:rPr>
                              <m:sty m:val="p"/>
                            </m:rPr>
                            <a:rPr lang="en-US" sz="2800">
                              <a:solidFill>
                                <a:srgbClr val="7030A0"/>
                              </a:solidFill>
                              <a:latin typeface="Cambria Math" panose="02040503050406030204" pitchFamily="18" charset="0"/>
                            </a:rPr>
                            <m:t>data</m:t>
                          </m:r>
                        </m:sub>
                      </m:sSub>
                      <m:d>
                        <m:dPr>
                          <m:ctrlPr>
                            <a:rPr lang="en-US" sz="2800" i="1">
                              <a:solidFill>
                                <a:srgbClr val="7030A0"/>
                              </a:solidFill>
                              <a:latin typeface="Cambria Math" panose="02040503050406030204" pitchFamily="18" charset="0"/>
                            </a:rPr>
                          </m:ctrlPr>
                        </m:dPr>
                        <m:e>
                          <m:r>
                            <a:rPr lang="en-US" sz="2800" i="1">
                              <a:solidFill>
                                <a:srgbClr val="7030A0"/>
                              </a:solidFill>
                              <a:latin typeface="Cambria Math" panose="02040503050406030204" pitchFamily="18" charset="0"/>
                            </a:rPr>
                            <m:t>𝑤</m:t>
                          </m:r>
                        </m:e>
                      </m:d>
                      <m:r>
                        <a:rPr lang="en-US" sz="2800" b="1" i="1" smtClean="0">
                          <a:solidFill>
                            <a:srgbClr val="C00000"/>
                          </a:solidFill>
                          <a:latin typeface="Cambria Math" panose="02040503050406030204" pitchFamily="18" charset="0"/>
                        </a:rPr>
                        <m:t>+</m:t>
                      </m:r>
                      <m:f>
                        <m:fPr>
                          <m:ctrlPr>
                            <a:rPr lang="en-US" sz="2800" b="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ea typeface="Cambria Math" panose="02040503050406030204" pitchFamily="18" charset="0"/>
                            </a:rPr>
                            <m:t>𝜆</m:t>
                          </m:r>
                        </m:num>
                        <m:den>
                          <m:r>
                            <a:rPr lang="en-US" sz="2800" b="0" i="1" smtClean="0">
                              <a:solidFill>
                                <a:srgbClr val="C00000"/>
                              </a:solidFill>
                              <a:latin typeface="Cambria Math" panose="02040503050406030204" pitchFamily="18" charset="0"/>
                            </a:rPr>
                            <m:t>2</m:t>
                          </m:r>
                        </m:den>
                      </m:f>
                      <m:sSup>
                        <m:sSupPr>
                          <m:ctrlPr>
                            <a:rPr lang="en-US" sz="2800" b="0" i="1" smtClean="0">
                              <a:solidFill>
                                <a:srgbClr val="C00000"/>
                              </a:solidFill>
                              <a:latin typeface="Cambria Math" panose="02040503050406030204" pitchFamily="18" charset="0"/>
                            </a:rPr>
                          </m:ctrlPr>
                        </m:sSup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𝑤</m:t>
                              </m:r>
                            </m:e>
                          </m:d>
                        </m:e>
                        <m:sup>
                          <m:r>
                            <a:rPr lang="en-US" sz="2800" b="0" i="1" smtClean="0">
                              <a:solidFill>
                                <a:srgbClr val="C00000"/>
                              </a:solidFill>
                              <a:latin typeface="Cambria Math" panose="02040503050406030204" pitchFamily="18" charset="0"/>
                            </a:rPr>
                            <m:t>2</m:t>
                          </m:r>
                        </m:sup>
                      </m:sSup>
                    </m:oMath>
                  </m:oMathPara>
                </a14:m>
                <a:endParaRPr lang="en-US" sz="2800" b="0" i="1" dirty="0">
                  <a:solidFill>
                    <a:srgbClr val="7030A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800" i="1">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𝑔</m:t>
                          </m:r>
                        </m:e>
                        <m:sub>
                          <m:r>
                            <a:rPr lang="en-US" sz="2800" i="1">
                              <a:solidFill>
                                <a:srgbClr val="7030A0"/>
                              </a:solidFill>
                              <a:latin typeface="Cambria Math" panose="02040503050406030204" pitchFamily="18" charset="0"/>
                            </a:rPr>
                            <m:t>𝑡</m:t>
                          </m:r>
                        </m:sub>
                      </m:sSub>
                      <m:r>
                        <a:rPr lang="en-US" sz="2800" i="1">
                          <a:solidFill>
                            <a:srgbClr val="7030A0"/>
                          </a:solidFill>
                          <a:latin typeface="Cambria Math" panose="02040503050406030204" pitchFamily="18" charset="0"/>
                        </a:rPr>
                        <m:t>=</m:t>
                      </m:r>
                      <m:r>
                        <m:rPr>
                          <m:sty m:val="p"/>
                        </m:rPr>
                        <a:rPr lang="en-US" sz="2800">
                          <a:solidFill>
                            <a:srgbClr val="7030A0"/>
                          </a:solidFill>
                          <a:latin typeface="Cambria Math" panose="02040503050406030204" pitchFamily="18" charset="0"/>
                        </a:rPr>
                        <m:t>∇</m:t>
                      </m:r>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𝐿</m:t>
                          </m:r>
                        </m:e>
                        <m:sub>
                          <m:r>
                            <m:rPr>
                              <m:sty m:val="p"/>
                            </m:rPr>
                            <a:rPr lang="en-US" sz="2800">
                              <a:solidFill>
                                <a:srgbClr val="7030A0"/>
                              </a:solidFill>
                              <a:latin typeface="Cambria Math" panose="02040503050406030204" pitchFamily="18" charset="0"/>
                            </a:rPr>
                            <m:t>data</m:t>
                          </m:r>
                        </m:sub>
                      </m:sSub>
                      <m:d>
                        <m:dPr>
                          <m:ctrlPr>
                            <a:rPr lang="en-US" sz="2800" i="1">
                              <a:solidFill>
                                <a:srgbClr val="7030A0"/>
                              </a:solidFill>
                              <a:latin typeface="Cambria Math" panose="02040503050406030204" pitchFamily="18" charset="0"/>
                            </a:rPr>
                          </m:ctrlPr>
                        </m:dPr>
                        <m:e>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𝑤</m:t>
                              </m:r>
                            </m:e>
                            <m:sub>
                              <m:r>
                                <a:rPr lang="en-US" sz="2800" i="1">
                                  <a:solidFill>
                                    <a:srgbClr val="7030A0"/>
                                  </a:solidFill>
                                  <a:latin typeface="Cambria Math" panose="02040503050406030204" pitchFamily="18" charset="0"/>
                                </a:rPr>
                                <m:t>𝑡</m:t>
                              </m:r>
                            </m:sub>
                          </m:sSub>
                        </m:e>
                      </m:d>
                      <m:r>
                        <a:rPr lang="en-US" sz="2800" b="1"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𝜆</m:t>
                      </m:r>
                      <m:r>
                        <a:rPr lang="en-US" sz="2800" b="0" i="1" smtClean="0">
                          <a:solidFill>
                            <a:srgbClr val="C00000"/>
                          </a:solidFill>
                          <a:latin typeface="Cambria Math" panose="02040503050406030204" pitchFamily="18" charset="0"/>
                        </a:rPr>
                        <m:t>𝑤</m:t>
                      </m:r>
                    </m:oMath>
                  </m:oMathPara>
                </a14:m>
                <a:endParaRPr lang="en-US" sz="2800" b="0" dirty="0">
                  <a:solidFill>
                    <a:srgbClr val="7030A0"/>
                  </a:solidFill>
                </a:endParaRPr>
              </a:p>
              <a:p>
                <a:pPr/>
                <a14:m>
                  <m:oMathPara xmlns:m="http://schemas.openxmlformats.org/officeDocument/2006/math">
                    <m:oMathParaPr>
                      <m:jc m:val="left"/>
                    </m:oMathParaPr>
                    <m:oMath xmlns:m="http://schemas.openxmlformats.org/officeDocument/2006/math">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𝑤</m:t>
                          </m:r>
                        </m:e>
                        <m:sub>
                          <m:r>
                            <a:rPr lang="en-US" sz="2800" i="1">
                              <a:solidFill>
                                <a:srgbClr val="7030A0"/>
                              </a:solidFill>
                              <a:latin typeface="Cambria Math" panose="02040503050406030204" pitchFamily="18" charset="0"/>
                            </a:rPr>
                            <m:t>𝑡</m:t>
                          </m:r>
                          <m:r>
                            <a:rPr lang="en-US" sz="2800" i="1">
                              <a:solidFill>
                                <a:srgbClr val="7030A0"/>
                              </a:solidFill>
                              <a:latin typeface="Cambria Math" panose="02040503050406030204" pitchFamily="18" charset="0"/>
                            </a:rPr>
                            <m:t>+1</m:t>
                          </m:r>
                        </m:sub>
                      </m:sSub>
                      <m:r>
                        <a:rPr lang="en-US" sz="2800" b="1" i="1" smtClean="0">
                          <a:solidFill>
                            <a:srgbClr val="7030A0"/>
                          </a:solidFill>
                          <a:latin typeface="Cambria Math" panose="02040503050406030204" pitchFamily="18" charset="0"/>
                        </a:rPr>
                        <m:t> </m:t>
                      </m:r>
                      <m:r>
                        <a:rPr lang="en-US" sz="2800" i="1">
                          <a:solidFill>
                            <a:srgbClr val="7030A0"/>
                          </a:solidFill>
                          <a:latin typeface="Cambria Math" panose="02040503050406030204" pitchFamily="18" charset="0"/>
                        </a:rPr>
                        <m:t>=</m:t>
                      </m:r>
                      <m:sSub>
                        <m:sSubPr>
                          <m:ctrlPr>
                            <a:rPr lang="en-US" sz="2800" i="1" smtClean="0">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𝑤</m:t>
                          </m:r>
                        </m:e>
                        <m:sub>
                          <m:r>
                            <a:rPr lang="en-US" sz="2800" i="1">
                              <a:solidFill>
                                <a:srgbClr val="7030A0"/>
                              </a:solidFill>
                              <a:latin typeface="Cambria Math" panose="02040503050406030204" pitchFamily="18" charset="0"/>
                            </a:rPr>
                            <m:t>𝑡</m:t>
                          </m:r>
                        </m:sub>
                      </m:sSub>
                      <m:r>
                        <a:rPr lang="en-US" sz="2800" i="1">
                          <a:solidFill>
                            <a:srgbClr val="7030A0"/>
                          </a:solidFill>
                          <a:latin typeface="Cambria Math" panose="02040503050406030204" pitchFamily="18" charset="0"/>
                        </a:rPr>
                        <m:t>−</m:t>
                      </m:r>
                      <m:r>
                        <a:rPr lang="en-US" sz="2800" i="1">
                          <a:solidFill>
                            <a:srgbClr val="7030A0"/>
                          </a:solidFill>
                          <a:latin typeface="Cambria Math" panose="02040503050406030204" pitchFamily="18" charset="0"/>
                          <a:ea typeface="Cambria Math" panose="02040503050406030204" pitchFamily="18" charset="0"/>
                        </a:rPr>
                        <m:t>𝜂</m:t>
                      </m:r>
                      <m:sSub>
                        <m:sSubPr>
                          <m:ctrlPr>
                            <a:rPr lang="en-US" sz="2800" i="1">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𝑔</m:t>
                          </m:r>
                        </m:e>
                        <m:sub>
                          <m:r>
                            <a:rPr lang="en-US" sz="2800" i="1">
                              <a:solidFill>
                                <a:srgbClr val="7030A0"/>
                              </a:solidFill>
                              <a:latin typeface="Cambria Math" panose="02040503050406030204" pitchFamily="18" charset="0"/>
                            </a:rPr>
                            <m:t>𝑡</m:t>
                          </m:r>
                        </m:sub>
                      </m:sSub>
                    </m:oMath>
                  </m:oMathPara>
                </a14:m>
                <a:endParaRPr lang="en-US" sz="2800" i="1" dirty="0">
                  <a:solidFill>
                    <a:srgbClr val="7030A0"/>
                  </a:solidFill>
                  <a:latin typeface="Cambria Math" panose="02040503050406030204" pitchFamily="18" charset="0"/>
                </a:endParaRPr>
              </a:p>
              <a:p>
                <a:r>
                  <a:rPr lang="en-US" sz="2800" dirty="0">
                    <a:solidFill>
                      <a:srgbClr val="7030A0"/>
                    </a:solidFill>
                  </a:rPr>
                  <a:t>         </a:t>
                </a:r>
                <a14:m>
                  <m:oMath xmlns:m="http://schemas.openxmlformats.org/officeDocument/2006/math">
                    <m:r>
                      <a:rPr lang="en-US" sz="2800" i="1">
                        <a:solidFill>
                          <a:srgbClr val="7030A0"/>
                        </a:solidFill>
                        <a:latin typeface="Cambria Math" panose="02040503050406030204" pitchFamily="18" charset="0"/>
                      </a:rPr>
                      <m:t>=</m:t>
                    </m:r>
                    <m:d>
                      <m:dPr>
                        <m:ctrlPr>
                          <a:rPr lang="en-US" sz="2800" b="0" i="1">
                            <a:solidFill>
                              <a:srgbClr val="C00000"/>
                            </a:solidFill>
                            <a:latin typeface="Cambria Math" panose="02040503050406030204" pitchFamily="18" charset="0"/>
                          </a:rPr>
                        </m:ctrlPr>
                      </m:dPr>
                      <m:e>
                        <m:r>
                          <a:rPr lang="en-US" sz="2800" b="0" i="1">
                            <a:solidFill>
                              <a:srgbClr val="C00000"/>
                            </a:solidFill>
                            <a:latin typeface="Cambria Math" panose="02040503050406030204" pitchFamily="18" charset="0"/>
                          </a:rPr>
                          <m:t>1−</m:t>
                        </m:r>
                        <m:r>
                          <a:rPr lang="en-US" sz="2800" i="1">
                            <a:solidFill>
                              <a:srgbClr val="C00000"/>
                            </a:solidFill>
                            <a:latin typeface="Cambria Math" panose="02040503050406030204" pitchFamily="18" charset="0"/>
                            <a:ea typeface="Cambria Math" panose="02040503050406030204" pitchFamily="18" charset="0"/>
                          </a:rPr>
                          <m:t>𝜂</m:t>
                        </m:r>
                        <m:r>
                          <a:rPr lang="en-US" sz="2800" b="0" i="1">
                            <a:solidFill>
                              <a:srgbClr val="C00000"/>
                            </a:solidFill>
                            <a:latin typeface="Cambria Math" panose="02040503050406030204" pitchFamily="18" charset="0"/>
                            <a:ea typeface="Cambria Math" panose="02040503050406030204" pitchFamily="18" charset="0"/>
                          </a:rPr>
                          <m:t>𝜆</m:t>
                        </m:r>
                      </m:e>
                    </m:d>
                    <m:sSub>
                      <m:sSubPr>
                        <m:ctrlPr>
                          <a:rPr lang="en-US" sz="2800" i="1" smtClean="0">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𝑤</m:t>
                        </m:r>
                      </m:e>
                      <m:sub>
                        <m:r>
                          <a:rPr lang="en-US" sz="2800" i="1">
                            <a:solidFill>
                              <a:srgbClr val="7030A0"/>
                            </a:solidFill>
                            <a:latin typeface="Cambria Math" panose="02040503050406030204" pitchFamily="18" charset="0"/>
                          </a:rPr>
                          <m:t>𝑡</m:t>
                        </m:r>
                      </m:sub>
                    </m:sSub>
                    <m:r>
                      <a:rPr lang="en-US" sz="2800" b="1" i="1" smtClean="0">
                        <a:solidFill>
                          <a:srgbClr val="7030A0"/>
                        </a:solidFill>
                        <a:latin typeface="Cambria Math" panose="02040503050406030204" pitchFamily="18" charset="0"/>
                      </a:rPr>
                      <m:t>−</m:t>
                    </m:r>
                    <m:r>
                      <a:rPr lang="en-US" sz="2800" i="1">
                        <a:solidFill>
                          <a:srgbClr val="7030A0"/>
                        </a:solidFill>
                        <a:latin typeface="Cambria Math" panose="02040503050406030204" pitchFamily="18" charset="0"/>
                        <a:ea typeface="Cambria Math" panose="02040503050406030204" pitchFamily="18" charset="0"/>
                      </a:rPr>
                      <m:t>𝜂</m:t>
                    </m:r>
                    <m:r>
                      <m:rPr>
                        <m:sty m:val="p"/>
                      </m:rPr>
                      <a:rPr lang="en-US" sz="2800">
                        <a:solidFill>
                          <a:srgbClr val="7030A0"/>
                        </a:solidFill>
                        <a:latin typeface="Cambria Math" panose="02040503050406030204" pitchFamily="18" charset="0"/>
                      </a:rPr>
                      <m:t>∇</m:t>
                    </m:r>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𝐿</m:t>
                        </m:r>
                      </m:e>
                      <m:sub>
                        <m:r>
                          <m:rPr>
                            <m:sty m:val="p"/>
                          </m:rPr>
                          <a:rPr lang="en-US" sz="2800">
                            <a:solidFill>
                              <a:srgbClr val="7030A0"/>
                            </a:solidFill>
                            <a:latin typeface="Cambria Math" panose="02040503050406030204" pitchFamily="18" charset="0"/>
                          </a:rPr>
                          <m:t>data</m:t>
                        </m:r>
                      </m:sub>
                    </m:sSub>
                    <m:d>
                      <m:dPr>
                        <m:ctrlPr>
                          <a:rPr lang="en-US" sz="2800" i="1">
                            <a:solidFill>
                              <a:srgbClr val="7030A0"/>
                            </a:solidFill>
                            <a:latin typeface="Cambria Math" panose="02040503050406030204" pitchFamily="18" charset="0"/>
                          </a:rPr>
                        </m:ctrlPr>
                      </m:dPr>
                      <m:e>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𝑤</m:t>
                            </m:r>
                          </m:e>
                          <m:sub>
                            <m:r>
                              <a:rPr lang="en-US" sz="2800" i="1">
                                <a:solidFill>
                                  <a:srgbClr val="7030A0"/>
                                </a:solidFill>
                                <a:latin typeface="Cambria Math" panose="02040503050406030204" pitchFamily="18" charset="0"/>
                              </a:rPr>
                              <m:t>𝑡</m:t>
                            </m:r>
                          </m:sub>
                        </m:sSub>
                      </m:e>
                    </m:d>
                  </m:oMath>
                </a14:m>
                <a:endParaRPr lang="en-US" sz="2800" dirty="0">
                  <a:solidFill>
                    <a:srgbClr val="7030A0"/>
                  </a:solidFill>
                </a:endParaRPr>
              </a:p>
              <a:p>
                <a:pPr marL="457200" indent="-457200">
                  <a:buFont typeface="Arial" panose="020B0604020202020204" pitchFamily="34" charset="0"/>
                  <a:buChar char="•"/>
                </a:pPr>
                <a:endParaRPr lang="en-US" sz="2800" dirty="0"/>
              </a:p>
            </p:txBody>
          </p:sp>
        </mc:Choice>
        <mc:Fallback xmlns="">
          <p:sp>
            <p:nvSpPr>
              <p:cNvPr id="4" name="Rectangle 3">
                <a:extLst>
                  <a:ext uri="{FF2B5EF4-FFF2-40B4-BE49-F238E27FC236}">
                    <a16:creationId xmlns:a16="http://schemas.microsoft.com/office/drawing/2014/main" id="{AE9AB326-9BCD-474A-AEB9-00947B3F9E4B}"/>
                  </a:ext>
                </a:extLst>
              </p:cNvPr>
              <p:cNvSpPr>
                <a:spLocks noRot="1" noChangeAspect="1" noMove="1" noResize="1" noEditPoints="1" noAdjustHandles="1" noChangeArrowheads="1" noChangeShapeType="1" noTextEdit="1"/>
              </p:cNvSpPr>
              <p:nvPr/>
            </p:nvSpPr>
            <p:spPr>
              <a:xfrm>
                <a:off x="6096000" y="1295400"/>
                <a:ext cx="6096000" cy="2631298"/>
              </a:xfrm>
              <a:prstGeom prst="rect">
                <a:avLst/>
              </a:prstGeom>
              <a:blipFill>
                <a:blip r:embed="rId3"/>
                <a:stretch>
                  <a:fillRect l="-62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775B484-00BA-0844-9236-26EC02402934}"/>
              </a:ext>
            </a:extLst>
          </p:cNvPr>
          <p:cNvSpPr txBox="1"/>
          <p:nvPr/>
        </p:nvSpPr>
        <p:spPr>
          <a:xfrm>
            <a:off x="9906000" y="6400800"/>
            <a:ext cx="2173993" cy="307777"/>
          </a:xfrm>
          <a:prstGeom prst="rect">
            <a:avLst/>
          </a:prstGeom>
          <a:noFill/>
        </p:spPr>
        <p:txBody>
          <a:bodyPr wrap="none" rtlCol="0">
            <a:spAutoFit/>
          </a:bodyPr>
          <a:lstStyle/>
          <a:p>
            <a:r>
              <a:rPr lang="en-US" sz="1400" b="0" dirty="0"/>
              <a:t>Adapted from </a:t>
            </a:r>
            <a:r>
              <a:rPr lang="en-US" sz="1400" b="0" dirty="0">
                <a:hlinkClick r:id="rId4"/>
              </a:rPr>
              <a:t>J. Johnson</a:t>
            </a:r>
            <a:endParaRPr lang="en-US" sz="1400" b="0" dirty="0"/>
          </a:p>
        </p:txBody>
      </p:sp>
      <p:sp>
        <p:nvSpPr>
          <p:cNvPr id="6" name="TextBox 5">
            <a:extLst>
              <a:ext uri="{FF2B5EF4-FFF2-40B4-BE49-F238E27FC236}">
                <a16:creationId xmlns:a16="http://schemas.microsoft.com/office/drawing/2014/main" id="{D623327F-EFC2-DB42-9374-4F8CCE88C937}"/>
              </a:ext>
            </a:extLst>
          </p:cNvPr>
          <p:cNvSpPr txBox="1"/>
          <p:nvPr/>
        </p:nvSpPr>
        <p:spPr>
          <a:xfrm>
            <a:off x="2133600" y="6400800"/>
            <a:ext cx="7430880" cy="338554"/>
          </a:xfrm>
          <a:prstGeom prst="rect">
            <a:avLst/>
          </a:prstGeom>
          <a:noFill/>
        </p:spPr>
        <p:txBody>
          <a:bodyPr wrap="none" rtlCol="0">
            <a:spAutoFit/>
          </a:bodyPr>
          <a:lstStyle/>
          <a:p>
            <a:r>
              <a:rPr lang="en-US" sz="1600" b="0" dirty="0"/>
              <a:t>I. </a:t>
            </a:r>
            <a:r>
              <a:rPr lang="en-US" sz="1600" b="0" dirty="0" err="1"/>
              <a:t>Loshchilov</a:t>
            </a:r>
            <a:r>
              <a:rPr lang="en-US" sz="1600" b="0" dirty="0"/>
              <a:t> and F. </a:t>
            </a:r>
            <a:r>
              <a:rPr lang="en-US" sz="1600" b="0" dirty="0" err="1"/>
              <a:t>Hutter</a:t>
            </a:r>
            <a:r>
              <a:rPr lang="en-US" sz="1600" b="0" dirty="0"/>
              <a:t>, </a:t>
            </a:r>
            <a:r>
              <a:rPr lang="en-US" sz="1600" b="0" dirty="0">
                <a:hlinkClick r:id="rId5"/>
              </a:rPr>
              <a:t>Decoupled Weight Decay Regularization</a:t>
            </a:r>
            <a:r>
              <a:rPr lang="en-US" sz="1600" b="0" dirty="0"/>
              <a:t>, ICLR 2019</a:t>
            </a:r>
          </a:p>
        </p:txBody>
      </p:sp>
      <p:sp>
        <p:nvSpPr>
          <p:cNvPr id="7" name="Rectangle 6">
            <a:extLst>
              <a:ext uri="{FF2B5EF4-FFF2-40B4-BE49-F238E27FC236}">
                <a16:creationId xmlns:a16="http://schemas.microsoft.com/office/drawing/2014/main" id="{7234BD82-AFEC-D04E-BC83-2F8FC0A18C77}"/>
              </a:ext>
            </a:extLst>
          </p:cNvPr>
          <p:cNvSpPr/>
          <p:nvPr/>
        </p:nvSpPr>
        <p:spPr>
          <a:xfrm>
            <a:off x="5643868" y="914400"/>
            <a:ext cx="5024132" cy="523220"/>
          </a:xfrm>
          <a:prstGeom prst="rect">
            <a:avLst/>
          </a:prstGeom>
        </p:spPr>
        <p:txBody>
          <a:bodyPr wrap="none">
            <a:spAutoFit/>
          </a:bodyPr>
          <a:lstStyle/>
          <a:p>
            <a:pPr marL="457200" indent="-457200">
              <a:buFont typeface="Arial" panose="020B0604020202020204" pitchFamily="34" charset="0"/>
              <a:buChar char="•"/>
            </a:pPr>
            <a:r>
              <a:rPr lang="en-US" sz="2800" b="0" dirty="0"/>
              <a:t>SGD with L2 regularization:</a:t>
            </a:r>
          </a:p>
        </p:txBody>
      </p:sp>
    </p:spTree>
    <p:extLst>
      <p:ext uri="{BB962C8B-B14F-4D97-AF65-F5344CB8AC3E}">
        <p14:creationId xmlns:p14="http://schemas.microsoft.com/office/powerpoint/2010/main" val="119985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F6952-4486-6B47-B74F-1C411F802BE1}"/>
              </a:ext>
            </a:extLst>
          </p:cNvPr>
          <p:cNvSpPr>
            <a:spLocks noGrp="1"/>
          </p:cNvSpPr>
          <p:nvPr>
            <p:ph type="title"/>
          </p:nvPr>
        </p:nvSpPr>
        <p:spPr/>
        <p:txBody>
          <a:bodyPr/>
          <a:lstStyle/>
          <a:p>
            <a:r>
              <a:rPr lang="en-US" dirty="0"/>
              <a:t>Other types of regularization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186983-4791-D947-8E44-0659AC44B867}"/>
                  </a:ext>
                </a:extLst>
              </p:cNvPr>
              <p:cNvSpPr>
                <a:spLocks noGrp="1"/>
              </p:cNvSpPr>
              <p:nvPr>
                <p:ph idx="1"/>
              </p:nvPr>
            </p:nvSpPr>
            <p:spPr/>
            <p:txBody>
              <a:bodyPr/>
              <a:lstStyle/>
              <a:p>
                <a:pPr marL="457200" indent="-457200">
                  <a:buFont typeface="Arial" panose="020B0604020202020204" pitchFamily="34" charset="0"/>
                  <a:buChar char="•"/>
                </a:pPr>
                <a:r>
                  <a:rPr lang="en-US" dirty="0"/>
                  <a:t>Adding noise to the inputs</a:t>
                </a:r>
              </a:p>
              <a:p>
                <a:pPr marL="857250" lvl="1" indent="-457200">
                  <a:buFont typeface="Arial" panose="020B0604020202020204" pitchFamily="34" charset="0"/>
                  <a:buChar char="•"/>
                </a:pPr>
                <a:r>
                  <a:rPr lang="en-US" sz="2400" dirty="0"/>
                  <a:t>Recall motivation of max margin criterion</a:t>
                </a:r>
              </a:p>
              <a:p>
                <a:pPr marL="857250" lvl="1" indent="-457200">
                  <a:buFont typeface="Arial" panose="020B0604020202020204" pitchFamily="34" charset="0"/>
                  <a:buChar char="•"/>
                </a:pPr>
                <a:r>
                  <a:rPr lang="en-US" sz="2400" dirty="0"/>
                  <a:t>In simple scenario (linear model, quadratic loss, Gaussian noise), this is equivalent to weight decay</a:t>
                </a:r>
              </a:p>
              <a:p>
                <a:pPr marL="857250" lvl="1" indent="-457200">
                  <a:buFont typeface="Arial" panose="020B0604020202020204" pitchFamily="34" charset="0"/>
                  <a:buChar char="•"/>
                </a:pPr>
                <a:r>
                  <a:rPr lang="en-US" sz="2400" dirty="0"/>
                  <a:t>Data augmentation is a more general form of this</a:t>
                </a:r>
              </a:p>
              <a:p>
                <a:pPr marL="457200" indent="-457200">
                  <a:buFont typeface="Arial" panose="020B0604020202020204" pitchFamily="34" charset="0"/>
                  <a:buChar char="•"/>
                </a:pPr>
                <a:r>
                  <a:rPr lang="en-US" dirty="0"/>
                  <a:t>Adding noise to the weights</a:t>
                </a:r>
              </a:p>
              <a:p>
                <a:pPr marL="457200" indent="-457200">
                  <a:buFont typeface="Arial" panose="020B0604020202020204" pitchFamily="34" charset="0"/>
                  <a:buChar char="•"/>
                </a:pPr>
                <a:r>
                  <a:rPr lang="en-US" dirty="0"/>
                  <a:t>Label smoothing </a:t>
                </a:r>
              </a:p>
              <a:p>
                <a:pPr marL="857250" lvl="1" indent="-457200">
                  <a:buFont typeface="Arial" panose="020B0604020202020204" pitchFamily="34" charset="0"/>
                  <a:buChar char="•"/>
                </a:pPr>
                <a:r>
                  <a:rPr lang="en-US" sz="2400" dirty="0"/>
                  <a:t>Recall: when using </a:t>
                </a:r>
                <a:r>
                  <a:rPr lang="en-US" sz="2400" dirty="0" err="1"/>
                  <a:t>softmax</a:t>
                </a:r>
                <a:r>
                  <a:rPr lang="en-US" sz="2400" dirty="0"/>
                  <a:t> loss, replace hard 1 and 0 prediction targets with “soft” targets of </a:t>
                </a:r>
                <a14:m>
                  <m:oMath xmlns:m="http://schemas.openxmlformats.org/officeDocument/2006/math">
                    <m:r>
                      <a:rPr lang="en-US" sz="2400">
                        <a:solidFill>
                          <a:srgbClr val="9900CC"/>
                        </a:solidFill>
                        <a:latin typeface="Cambria Math" panose="02040503050406030204" pitchFamily="18" charset="0"/>
                        <a:ea typeface="Cambria Math" panose="02040503050406030204" pitchFamily="18" charset="0"/>
                      </a:rPr>
                      <m:t>1−</m:t>
                    </m:r>
                    <m:r>
                      <a:rPr lang="en-US" sz="2400" i="1">
                        <a:solidFill>
                          <a:srgbClr val="9900CC"/>
                        </a:solidFill>
                        <a:latin typeface="Cambria Math" panose="02040503050406030204" pitchFamily="18" charset="0"/>
                        <a:ea typeface="Cambria Math" panose="02040503050406030204" pitchFamily="18" charset="0"/>
                      </a:rPr>
                      <m:t>𝜖</m:t>
                    </m:r>
                  </m:oMath>
                </a14:m>
                <a:r>
                  <a:rPr lang="en-US" sz="2400" dirty="0"/>
                  <a:t> and </a:t>
                </a:r>
                <a14:m>
                  <m:oMath xmlns:m="http://schemas.openxmlformats.org/officeDocument/2006/math">
                    <m:f>
                      <m:fPr>
                        <m:ctrlPr>
                          <a:rPr lang="en-US" sz="2400" i="1">
                            <a:solidFill>
                              <a:srgbClr val="9900CC"/>
                            </a:solidFill>
                            <a:latin typeface="Cambria Math" panose="02040503050406030204" pitchFamily="18" charset="0"/>
                            <a:ea typeface="Cambria Math" panose="02040503050406030204" pitchFamily="18" charset="0"/>
                          </a:rPr>
                        </m:ctrlPr>
                      </m:fPr>
                      <m:num>
                        <m:r>
                          <a:rPr lang="en-US" sz="2400" i="1">
                            <a:solidFill>
                              <a:srgbClr val="9900CC"/>
                            </a:solidFill>
                            <a:latin typeface="Cambria Math" panose="02040503050406030204" pitchFamily="18" charset="0"/>
                            <a:ea typeface="Cambria Math" panose="02040503050406030204" pitchFamily="18" charset="0"/>
                          </a:rPr>
                          <m:t>𝜖</m:t>
                        </m:r>
                      </m:num>
                      <m:den>
                        <m:r>
                          <a:rPr lang="en-US" sz="2400" i="1">
                            <a:solidFill>
                              <a:srgbClr val="9900CC"/>
                            </a:solidFill>
                            <a:latin typeface="Cambria Math" panose="02040503050406030204" pitchFamily="18" charset="0"/>
                            <a:ea typeface="Cambria Math" panose="02040503050406030204" pitchFamily="18" charset="0"/>
                          </a:rPr>
                          <m:t>𝐶</m:t>
                        </m:r>
                        <m:r>
                          <a:rPr lang="en-US" sz="2400" i="1">
                            <a:solidFill>
                              <a:srgbClr val="9900CC"/>
                            </a:solidFill>
                            <a:latin typeface="Cambria Math" panose="02040503050406030204" pitchFamily="18" charset="0"/>
                            <a:ea typeface="Cambria Math" panose="02040503050406030204" pitchFamily="18" charset="0"/>
                          </a:rPr>
                          <m:t>−1</m:t>
                        </m:r>
                      </m:den>
                    </m:f>
                  </m:oMath>
                </a14:m>
                <a:endParaRPr lang="en-US" sz="2400" dirty="0"/>
              </a:p>
            </p:txBody>
          </p:sp>
        </mc:Choice>
        <mc:Fallback xmlns="">
          <p:sp>
            <p:nvSpPr>
              <p:cNvPr id="3" name="Content Placeholder 2">
                <a:extLst>
                  <a:ext uri="{FF2B5EF4-FFF2-40B4-BE49-F238E27FC236}">
                    <a16:creationId xmlns:a16="http://schemas.microsoft.com/office/drawing/2014/main" id="{15186983-4791-D947-8E44-0659AC44B867}"/>
                  </a:ext>
                </a:extLst>
              </p:cNvPr>
              <p:cNvSpPr>
                <a:spLocks noGrp="1" noRot="1" noChangeAspect="1" noMove="1" noResize="1" noEditPoints="1" noAdjustHandles="1" noChangeArrowheads="1" noChangeShapeType="1" noTextEdit="1"/>
              </p:cNvSpPr>
              <p:nvPr>
                <p:ph idx="1"/>
              </p:nvPr>
            </p:nvSpPr>
            <p:spPr>
              <a:blipFill>
                <a:blip r:embed="rId2"/>
                <a:stretch>
                  <a:fillRect l="-1103" t="-1449"/>
                </a:stretch>
              </a:blipFill>
            </p:spPr>
            <p:txBody>
              <a:bodyPr/>
              <a:lstStyle/>
              <a:p>
                <a:r>
                  <a:rPr lang="en-US">
                    <a:noFill/>
                  </a:rPr>
                  <a:t> </a:t>
                </a:r>
              </a:p>
            </p:txBody>
          </p:sp>
        </mc:Fallback>
      </mc:AlternateContent>
    </p:spTree>
    <p:extLst>
      <p:ext uri="{BB962C8B-B14F-4D97-AF65-F5344CB8AC3E}">
        <p14:creationId xmlns:p14="http://schemas.microsoft.com/office/powerpoint/2010/main" val="260367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45853-1971-C244-B236-44B8C9CB2E06}"/>
              </a:ext>
            </a:extLst>
          </p:cNvPr>
          <p:cNvSpPr>
            <a:spLocks noGrp="1"/>
          </p:cNvSpPr>
          <p:nvPr>
            <p:ph type="title"/>
          </p:nvPr>
        </p:nvSpPr>
        <p:spPr/>
        <p:txBody>
          <a:bodyPr/>
          <a:lstStyle/>
          <a:p>
            <a:r>
              <a:rPr lang="en-US" dirty="0"/>
              <a:t>Dropout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21DB9B-6A06-DB4E-A317-0FCFCE71B32A}"/>
                  </a:ext>
                </a:extLst>
              </p:cNvPr>
              <p:cNvSpPr>
                <a:spLocks noGrp="1"/>
              </p:cNvSpPr>
              <p:nvPr>
                <p:ph idx="1"/>
              </p:nvPr>
            </p:nvSpPr>
            <p:spPr/>
            <p:txBody>
              <a:bodyPr/>
              <a:lstStyle/>
              <a:p>
                <a:pPr marL="457200" indent="-457200">
                  <a:buFont typeface="Arial" panose="020B0604020202020204" pitchFamily="34" charset="0"/>
                  <a:buChar char="•"/>
                </a:pPr>
                <a:r>
                  <a:rPr lang="en-US" dirty="0"/>
                  <a:t>At training time, in each forward pass, turn off some neurons with probability </a:t>
                </a:r>
                <a14:m>
                  <m:oMath xmlns:m="http://schemas.openxmlformats.org/officeDocument/2006/math">
                    <m:r>
                      <a:rPr lang="en-US" i="1" dirty="0" smtClean="0">
                        <a:latin typeface="Cambria Math" panose="02040503050406030204" pitchFamily="18" charset="0"/>
                      </a:rPr>
                      <m:t>𝑝</m:t>
                    </m:r>
                  </m:oMath>
                </a14:m>
                <a:r>
                  <a:rPr lang="en-US" dirty="0"/>
                  <a:t> </a:t>
                </a:r>
              </a:p>
              <a:p>
                <a:pPr marL="457200" indent="-457200">
                  <a:buFont typeface="Arial" panose="020B0604020202020204" pitchFamily="34" charset="0"/>
                  <a:buChar char="•"/>
                </a:pPr>
                <a:r>
                  <a:rPr lang="en-US" dirty="0"/>
                  <a:t>At test time, to have deterministic behavior, multiply output of neuron by </a:t>
                </a:r>
                <a14:m>
                  <m:oMath xmlns:m="http://schemas.openxmlformats.org/officeDocument/2006/math">
                    <m:r>
                      <a:rPr lang="en-US" i="1" dirty="0" smtClean="0">
                        <a:latin typeface="Cambria Math" panose="02040503050406030204" pitchFamily="18" charset="0"/>
                      </a:rPr>
                      <m:t>𝑝</m:t>
                    </m:r>
                  </m:oMath>
                </a14:m>
                <a:endParaRPr lang="en-US" i="1" dirty="0"/>
              </a:p>
            </p:txBody>
          </p:sp>
        </mc:Choice>
        <mc:Fallback xmlns="">
          <p:sp>
            <p:nvSpPr>
              <p:cNvPr id="3" name="Content Placeholder 2">
                <a:extLst>
                  <a:ext uri="{FF2B5EF4-FFF2-40B4-BE49-F238E27FC236}">
                    <a16:creationId xmlns:a16="http://schemas.microsoft.com/office/drawing/2014/main" id="{6321DB9B-6A06-DB4E-A317-0FCFCE71B32A}"/>
                  </a:ext>
                </a:extLst>
              </p:cNvPr>
              <p:cNvSpPr>
                <a:spLocks noGrp="1" noRot="1" noChangeAspect="1" noMove="1" noResize="1" noEditPoints="1" noAdjustHandles="1" noChangeArrowheads="1" noChangeShapeType="1" noTextEdit="1"/>
              </p:cNvSpPr>
              <p:nvPr>
                <p:ph idx="1"/>
              </p:nvPr>
            </p:nvSpPr>
            <p:spPr>
              <a:blipFill>
                <a:blip r:embed="rId2"/>
                <a:stretch>
                  <a:fillRect l="-1103" t="-1449" r="-98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CCDC25F-B2A6-3542-AD57-C03172695C5C}"/>
              </a:ext>
            </a:extLst>
          </p:cNvPr>
          <p:cNvPicPr>
            <a:picLocks noChangeAspect="1"/>
          </p:cNvPicPr>
          <p:nvPr/>
        </p:nvPicPr>
        <p:blipFill>
          <a:blip r:embed="rId3"/>
          <a:stretch>
            <a:fillRect/>
          </a:stretch>
        </p:blipFill>
        <p:spPr>
          <a:xfrm>
            <a:off x="3568701" y="3133302"/>
            <a:ext cx="4975457" cy="2657899"/>
          </a:xfrm>
          <a:prstGeom prst="rect">
            <a:avLst/>
          </a:prstGeom>
        </p:spPr>
      </p:pic>
      <p:sp>
        <p:nvSpPr>
          <p:cNvPr id="5" name="Rectangle 4">
            <a:extLst>
              <a:ext uri="{FF2B5EF4-FFF2-40B4-BE49-F238E27FC236}">
                <a16:creationId xmlns:a16="http://schemas.microsoft.com/office/drawing/2014/main" id="{C42758DE-F1F3-F540-B2CF-59E7D43B7ED9}"/>
              </a:ext>
            </a:extLst>
          </p:cNvPr>
          <p:cNvSpPr/>
          <p:nvPr/>
        </p:nvSpPr>
        <p:spPr>
          <a:xfrm>
            <a:off x="1905000" y="6211670"/>
            <a:ext cx="8382000" cy="646331"/>
          </a:xfrm>
          <a:prstGeom prst="rect">
            <a:avLst/>
          </a:prstGeom>
        </p:spPr>
        <p:txBody>
          <a:bodyPr wrap="square">
            <a:spAutoFit/>
          </a:bodyPr>
          <a:lstStyle/>
          <a:p>
            <a:pPr algn="ctr"/>
            <a:r>
              <a:rPr lang="en-US" sz="1800" b="0" dirty="0"/>
              <a:t>N. Srivastava, G. Hinton, A. </a:t>
            </a:r>
            <a:r>
              <a:rPr lang="en-US" sz="1800" b="0" dirty="0" err="1"/>
              <a:t>Krizhevsky</a:t>
            </a:r>
            <a:r>
              <a:rPr lang="en-US" sz="1800" b="0" dirty="0"/>
              <a:t>, I. </a:t>
            </a:r>
            <a:r>
              <a:rPr lang="en-US" sz="1800" b="0" dirty="0" err="1"/>
              <a:t>Sutskever</a:t>
            </a:r>
            <a:r>
              <a:rPr lang="en-US" sz="1800" b="0" dirty="0"/>
              <a:t>, R. </a:t>
            </a:r>
            <a:r>
              <a:rPr lang="en-US" sz="1800" b="0" dirty="0" err="1"/>
              <a:t>Salakhutdinov</a:t>
            </a:r>
            <a:r>
              <a:rPr lang="en-US" sz="1800" b="0" dirty="0"/>
              <a:t>. </a:t>
            </a:r>
            <a:br>
              <a:rPr lang="en-US" sz="1800" b="0" dirty="0"/>
            </a:br>
            <a:r>
              <a:rPr lang="en-US" sz="1800" b="0" dirty="0">
                <a:hlinkClick r:id="rId4"/>
              </a:rPr>
              <a:t>Dropout: A Simple Way to Prevent Neural Networks from Overfitting</a:t>
            </a:r>
            <a:r>
              <a:rPr lang="en-US" sz="1800" b="0" dirty="0"/>
              <a:t>. JMLR 2014</a:t>
            </a:r>
          </a:p>
        </p:txBody>
      </p:sp>
    </p:spTree>
    <p:extLst>
      <p:ext uri="{BB962C8B-B14F-4D97-AF65-F5344CB8AC3E}">
        <p14:creationId xmlns:p14="http://schemas.microsoft.com/office/powerpoint/2010/main" val="23609565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45853-1971-C244-B236-44B8C9CB2E06}"/>
              </a:ext>
            </a:extLst>
          </p:cNvPr>
          <p:cNvSpPr>
            <a:spLocks noGrp="1"/>
          </p:cNvSpPr>
          <p:nvPr>
            <p:ph type="title"/>
          </p:nvPr>
        </p:nvSpPr>
        <p:spPr/>
        <p:txBody>
          <a:bodyPr/>
          <a:lstStyle/>
          <a:p>
            <a:r>
              <a:rPr lang="en-US" dirty="0"/>
              <a:t>Dropout</a:t>
            </a:r>
          </a:p>
        </p:txBody>
      </p:sp>
      <p:sp>
        <p:nvSpPr>
          <p:cNvPr id="3" name="Content Placeholder 2">
            <a:extLst>
              <a:ext uri="{FF2B5EF4-FFF2-40B4-BE49-F238E27FC236}">
                <a16:creationId xmlns:a16="http://schemas.microsoft.com/office/drawing/2014/main" id="{6321DB9B-6A06-DB4E-A317-0FCFCE71B32A}"/>
              </a:ext>
            </a:extLst>
          </p:cNvPr>
          <p:cNvSpPr>
            <a:spLocks noGrp="1"/>
          </p:cNvSpPr>
          <p:nvPr>
            <p:ph idx="1"/>
          </p:nvPr>
        </p:nvSpPr>
        <p:spPr/>
        <p:txBody>
          <a:bodyPr/>
          <a:lstStyle/>
          <a:p>
            <a:pPr marL="457200" indent="-457200">
              <a:buFont typeface="Arial" panose="020B0604020202020204" pitchFamily="34" charset="0"/>
              <a:buChar char="•"/>
            </a:pPr>
            <a:r>
              <a:rPr lang="en-US" dirty="0"/>
              <a:t>Intuitions</a:t>
            </a:r>
          </a:p>
          <a:p>
            <a:pPr marL="857250" lvl="1" indent="-457200">
              <a:buFont typeface="Arial" panose="020B0604020202020204" pitchFamily="34" charset="0"/>
              <a:buChar char="•"/>
            </a:pPr>
            <a:r>
              <a:rPr lang="en-US" sz="2400" dirty="0"/>
              <a:t>Prevent “co-adaptation” of units, increase robustness to noise</a:t>
            </a:r>
          </a:p>
          <a:p>
            <a:pPr marL="857250" lvl="1" indent="-457200">
              <a:buFont typeface="Arial" panose="020B0604020202020204" pitchFamily="34" charset="0"/>
              <a:buChar char="•"/>
            </a:pPr>
            <a:r>
              <a:rPr lang="en-US" sz="2400" dirty="0"/>
              <a:t>Train </a:t>
            </a:r>
            <a:r>
              <a:rPr lang="en-US" sz="2400" i="1" dirty="0"/>
              <a:t>implicit ensemble</a:t>
            </a:r>
          </a:p>
          <a:p>
            <a:pPr marL="857250" lvl="1" indent="-45720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7CCDC25F-B2A6-3542-AD57-C03172695C5C}"/>
              </a:ext>
            </a:extLst>
          </p:cNvPr>
          <p:cNvPicPr>
            <a:picLocks noChangeAspect="1"/>
          </p:cNvPicPr>
          <p:nvPr/>
        </p:nvPicPr>
        <p:blipFill>
          <a:blip r:embed="rId2"/>
          <a:stretch>
            <a:fillRect/>
          </a:stretch>
        </p:blipFill>
        <p:spPr>
          <a:xfrm>
            <a:off x="3568701" y="3133302"/>
            <a:ext cx="4975457" cy="2657899"/>
          </a:xfrm>
          <a:prstGeom prst="rect">
            <a:avLst/>
          </a:prstGeom>
        </p:spPr>
      </p:pic>
      <p:sp>
        <p:nvSpPr>
          <p:cNvPr id="6" name="Rectangle 5">
            <a:extLst>
              <a:ext uri="{FF2B5EF4-FFF2-40B4-BE49-F238E27FC236}">
                <a16:creationId xmlns:a16="http://schemas.microsoft.com/office/drawing/2014/main" id="{4515F7E0-B182-F04E-B07F-9B3C7C2F3AE4}"/>
              </a:ext>
            </a:extLst>
          </p:cNvPr>
          <p:cNvSpPr/>
          <p:nvPr/>
        </p:nvSpPr>
        <p:spPr>
          <a:xfrm>
            <a:off x="1905000" y="6211670"/>
            <a:ext cx="8382000" cy="646331"/>
          </a:xfrm>
          <a:prstGeom prst="rect">
            <a:avLst/>
          </a:prstGeom>
        </p:spPr>
        <p:txBody>
          <a:bodyPr wrap="square">
            <a:spAutoFit/>
          </a:bodyPr>
          <a:lstStyle/>
          <a:p>
            <a:pPr algn="ctr"/>
            <a:r>
              <a:rPr lang="en-US" sz="1800" b="0" dirty="0"/>
              <a:t>N. Srivastava, G. Hinton, A. </a:t>
            </a:r>
            <a:r>
              <a:rPr lang="en-US" sz="1800" b="0" dirty="0" err="1"/>
              <a:t>Krizhevsky</a:t>
            </a:r>
            <a:r>
              <a:rPr lang="en-US" sz="1800" b="0" dirty="0"/>
              <a:t>, I. </a:t>
            </a:r>
            <a:r>
              <a:rPr lang="en-US" sz="1800" b="0" dirty="0" err="1"/>
              <a:t>Sutskever</a:t>
            </a:r>
            <a:r>
              <a:rPr lang="en-US" sz="1800" b="0" dirty="0"/>
              <a:t>, R. </a:t>
            </a:r>
            <a:r>
              <a:rPr lang="en-US" sz="1800" b="0" dirty="0" err="1"/>
              <a:t>Salakhutdinov</a:t>
            </a:r>
            <a:r>
              <a:rPr lang="en-US" sz="1800" b="0" dirty="0"/>
              <a:t>. </a:t>
            </a:r>
            <a:br>
              <a:rPr lang="en-US" sz="1800" b="0" dirty="0"/>
            </a:br>
            <a:r>
              <a:rPr lang="en-US" sz="1800" b="0" dirty="0">
                <a:hlinkClick r:id="rId3"/>
              </a:rPr>
              <a:t>Dropout: A Simple Way to Prevent Neural Networks from Overfitting</a:t>
            </a:r>
            <a:r>
              <a:rPr lang="en-US" sz="1800" b="0" dirty="0"/>
              <a:t>. JMLR 2014</a:t>
            </a:r>
          </a:p>
        </p:txBody>
      </p:sp>
    </p:spTree>
    <p:extLst>
      <p:ext uri="{BB962C8B-B14F-4D97-AF65-F5344CB8AC3E}">
        <p14:creationId xmlns:p14="http://schemas.microsoft.com/office/powerpoint/2010/main" val="18866259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45853-1971-C244-B236-44B8C9CB2E06}"/>
              </a:ext>
            </a:extLst>
          </p:cNvPr>
          <p:cNvSpPr>
            <a:spLocks noGrp="1"/>
          </p:cNvSpPr>
          <p:nvPr>
            <p:ph type="title"/>
          </p:nvPr>
        </p:nvSpPr>
        <p:spPr/>
        <p:txBody>
          <a:bodyPr/>
          <a:lstStyle/>
          <a:p>
            <a:r>
              <a:rPr lang="en-US" dirty="0"/>
              <a:t>Current status of dropout</a:t>
            </a:r>
          </a:p>
        </p:txBody>
      </p:sp>
      <p:sp>
        <p:nvSpPr>
          <p:cNvPr id="3" name="Content Placeholder 2">
            <a:extLst>
              <a:ext uri="{FF2B5EF4-FFF2-40B4-BE49-F238E27FC236}">
                <a16:creationId xmlns:a16="http://schemas.microsoft.com/office/drawing/2014/main" id="{6321DB9B-6A06-DB4E-A317-0FCFCE71B32A}"/>
              </a:ext>
            </a:extLst>
          </p:cNvPr>
          <p:cNvSpPr>
            <a:spLocks noGrp="1"/>
          </p:cNvSpPr>
          <p:nvPr>
            <p:ph idx="1"/>
          </p:nvPr>
        </p:nvSpPr>
        <p:spPr/>
        <p:txBody>
          <a:bodyPr/>
          <a:lstStyle/>
          <a:p>
            <a:pPr marL="457200" indent="-457200">
              <a:buFont typeface="Arial" panose="020B0604020202020204" pitchFamily="34" charset="0"/>
              <a:buChar char="•"/>
            </a:pPr>
            <a:r>
              <a:rPr lang="en-US" dirty="0"/>
              <a:t>Against</a:t>
            </a:r>
          </a:p>
          <a:p>
            <a:pPr marL="857250" lvl="1" indent="-457200">
              <a:buFont typeface="Arial" panose="020B0604020202020204" pitchFamily="34" charset="0"/>
              <a:buChar char="•"/>
            </a:pPr>
            <a:r>
              <a:rPr lang="en-US" sz="2400" dirty="0"/>
              <a:t>Slows down convergence</a:t>
            </a:r>
          </a:p>
          <a:p>
            <a:pPr marL="857250" lvl="1" indent="-457200">
              <a:buFont typeface="Arial" panose="020B0604020202020204" pitchFamily="34" charset="0"/>
              <a:buChar char="•"/>
            </a:pPr>
            <a:r>
              <a:rPr lang="en-US" sz="2400" dirty="0"/>
              <a:t>Made redundant by batch normalization or possibly even </a:t>
            </a:r>
            <a:r>
              <a:rPr lang="en-US" sz="2400" dirty="0">
                <a:hlinkClick r:id="rId2"/>
              </a:rPr>
              <a:t>clashes with it</a:t>
            </a:r>
            <a:endParaRPr lang="en-US" sz="2400" dirty="0"/>
          </a:p>
          <a:p>
            <a:pPr marL="857250" lvl="1" indent="-457200">
              <a:buFont typeface="Arial" panose="020B0604020202020204" pitchFamily="34" charset="0"/>
              <a:buChar char="•"/>
            </a:pPr>
            <a:r>
              <a:rPr lang="en-US" sz="2400" dirty="0"/>
              <a:t>Unnecessary for larger datasets or with sufficient data augmentation</a:t>
            </a:r>
          </a:p>
          <a:p>
            <a:pPr marL="457200" indent="-457200">
              <a:buFont typeface="Arial" panose="020B0604020202020204" pitchFamily="34" charset="0"/>
              <a:buChar char="•"/>
            </a:pPr>
            <a:r>
              <a:rPr lang="en-US" dirty="0"/>
              <a:t>In favor </a:t>
            </a:r>
          </a:p>
          <a:p>
            <a:pPr marL="857250" lvl="1" indent="-457200">
              <a:buFont typeface="Arial" panose="020B0604020202020204" pitchFamily="34" charset="0"/>
              <a:buChar char="•"/>
            </a:pPr>
            <a:r>
              <a:rPr lang="en-US" sz="2400" dirty="0"/>
              <a:t>Can still help for certain models and in certain situations: e.g., used in Wide Residual Networks</a:t>
            </a:r>
          </a:p>
        </p:txBody>
      </p:sp>
    </p:spTree>
    <p:extLst>
      <p:ext uri="{BB962C8B-B14F-4D97-AF65-F5344CB8AC3E}">
        <p14:creationId xmlns:p14="http://schemas.microsoft.com/office/powerpoint/2010/main" val="104771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2400" dirty="0">
                <a:solidFill>
                  <a:schemeClr val="bg1">
                    <a:lumMod val="50000"/>
                  </a:schemeClr>
                </a:solidFill>
              </a:rPr>
              <a:t>Optimization</a:t>
            </a:r>
          </a:p>
          <a:p>
            <a:pPr marL="857250" lvl="1" indent="-457200">
              <a:buFont typeface="Arial" panose="020B0604020202020204" pitchFamily="34" charset="0"/>
              <a:buChar char="•"/>
            </a:pPr>
            <a:r>
              <a:rPr lang="en-US" dirty="0">
                <a:solidFill>
                  <a:schemeClr val="bg1">
                    <a:lumMod val="50000"/>
                  </a:schemeClr>
                </a:solidFill>
              </a:rPr>
              <a:t>Mini-batch SGD</a:t>
            </a:r>
          </a:p>
          <a:p>
            <a:pPr marL="857250" lvl="1" indent="-457200">
              <a:buFont typeface="Arial" panose="020B0604020202020204" pitchFamily="34" charset="0"/>
              <a:buChar char="•"/>
            </a:pPr>
            <a:r>
              <a:rPr lang="en-US" dirty="0">
                <a:solidFill>
                  <a:schemeClr val="bg1">
                    <a:lumMod val="50000"/>
                  </a:schemeClr>
                </a:solidFill>
              </a:rPr>
              <a:t>Learning rate decay</a:t>
            </a:r>
          </a:p>
          <a:p>
            <a:pPr marL="857250" lvl="1" indent="-457200">
              <a:buFont typeface="Arial" panose="020B0604020202020204" pitchFamily="34" charset="0"/>
              <a:buChar char="•"/>
            </a:pPr>
            <a:r>
              <a:rPr lang="en-US" dirty="0">
                <a:solidFill>
                  <a:schemeClr val="bg1">
                    <a:lumMod val="50000"/>
                  </a:schemeClr>
                </a:solidFill>
              </a:rPr>
              <a:t>Adaptive methods</a:t>
            </a:r>
          </a:p>
          <a:p>
            <a:pPr marL="457200" indent="-457200">
              <a:buFont typeface="Arial" panose="020B0604020202020204" pitchFamily="34" charset="0"/>
              <a:buChar char="•"/>
            </a:pPr>
            <a:r>
              <a:rPr lang="en-US" sz="2400" dirty="0">
                <a:solidFill>
                  <a:schemeClr val="bg1">
                    <a:lumMod val="50000"/>
                  </a:schemeClr>
                </a:solidFill>
              </a:rPr>
              <a:t>Massaging the numbers</a:t>
            </a:r>
          </a:p>
          <a:p>
            <a:pPr marL="857250" lvl="1" indent="-457200">
              <a:buFont typeface="Arial" panose="020B0604020202020204" pitchFamily="34" charset="0"/>
              <a:buChar char="•"/>
            </a:pPr>
            <a:r>
              <a:rPr lang="en-US" dirty="0">
                <a:solidFill>
                  <a:schemeClr val="bg1">
                    <a:lumMod val="50000"/>
                  </a:schemeClr>
                </a:solidFill>
              </a:rPr>
              <a:t>Data augmentation </a:t>
            </a:r>
          </a:p>
          <a:p>
            <a:pPr marL="857250" lvl="1" indent="-457200">
              <a:buFont typeface="Arial" panose="020B0604020202020204" pitchFamily="34" charset="0"/>
              <a:buChar char="•"/>
            </a:pPr>
            <a:r>
              <a:rPr lang="en-US" dirty="0">
                <a:solidFill>
                  <a:schemeClr val="bg1">
                    <a:lumMod val="50000"/>
                  </a:schemeClr>
                </a:solidFill>
              </a:rPr>
              <a:t>Data preprocessing</a:t>
            </a:r>
          </a:p>
          <a:p>
            <a:pPr marL="857250" lvl="1" indent="-457200">
              <a:buFont typeface="Arial" panose="020B0604020202020204" pitchFamily="34" charset="0"/>
              <a:buChar char="•"/>
            </a:pPr>
            <a:r>
              <a:rPr lang="en-US" dirty="0">
                <a:solidFill>
                  <a:schemeClr val="bg1">
                    <a:lumMod val="50000"/>
                  </a:schemeClr>
                </a:solidFill>
              </a:rPr>
              <a:t>Weight initialization</a:t>
            </a:r>
          </a:p>
          <a:p>
            <a:pPr marL="857250" lvl="1" indent="-457200">
              <a:buFont typeface="Arial" panose="020B0604020202020204" pitchFamily="34" charset="0"/>
              <a:buChar char="•"/>
            </a:pPr>
            <a:r>
              <a:rPr lang="en-US" dirty="0">
                <a:solidFill>
                  <a:schemeClr val="bg1">
                    <a:lumMod val="50000"/>
                  </a:schemeClr>
                </a:solidFill>
              </a:rPr>
              <a:t>Batch normalization</a:t>
            </a:r>
          </a:p>
          <a:p>
            <a:pPr marL="457200" indent="-457200">
              <a:buFont typeface="Arial" panose="020B0604020202020204" pitchFamily="34" charset="0"/>
              <a:buChar char="•"/>
            </a:pPr>
            <a:r>
              <a:rPr lang="en-US" sz="2400" dirty="0">
                <a:solidFill>
                  <a:schemeClr val="bg1">
                    <a:lumMod val="50000"/>
                  </a:schemeClr>
                </a:solidFill>
              </a:rPr>
              <a:t>Regularization</a:t>
            </a:r>
          </a:p>
          <a:p>
            <a:pPr marL="457200" indent="-457200">
              <a:buFont typeface="Arial" panose="020B0604020202020204" pitchFamily="34" charset="0"/>
              <a:buChar char="•"/>
            </a:pPr>
            <a:r>
              <a:rPr lang="en-US" sz="2400" dirty="0"/>
              <a:t>Test time: ensembles, averaging predictions</a:t>
            </a:r>
          </a:p>
        </p:txBody>
      </p:sp>
    </p:spTree>
    <p:extLst>
      <p:ext uri="{BB962C8B-B14F-4D97-AF65-F5344CB8AC3E}">
        <p14:creationId xmlns:p14="http://schemas.microsoft.com/office/powerpoint/2010/main" val="425368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505B1-464A-5C49-AE8E-A9E59B0FC0B7}"/>
              </a:ext>
            </a:extLst>
          </p:cNvPr>
          <p:cNvSpPr>
            <a:spLocks noGrp="1"/>
          </p:cNvSpPr>
          <p:nvPr>
            <p:ph type="title"/>
          </p:nvPr>
        </p:nvSpPr>
        <p:spPr/>
        <p:txBody>
          <a:bodyPr/>
          <a:lstStyle/>
          <a:p>
            <a:r>
              <a:rPr lang="en-US" dirty="0"/>
              <a:t>Test time</a:t>
            </a:r>
          </a:p>
        </p:txBody>
      </p:sp>
      <p:sp>
        <p:nvSpPr>
          <p:cNvPr id="3" name="Content Placeholder 2">
            <a:extLst>
              <a:ext uri="{FF2B5EF4-FFF2-40B4-BE49-F238E27FC236}">
                <a16:creationId xmlns:a16="http://schemas.microsoft.com/office/drawing/2014/main" id="{0C870D67-2C13-0048-B242-F893EF8445A1}"/>
              </a:ext>
            </a:extLst>
          </p:cNvPr>
          <p:cNvSpPr>
            <a:spLocks noGrp="1"/>
          </p:cNvSpPr>
          <p:nvPr>
            <p:ph idx="1"/>
          </p:nvPr>
        </p:nvSpPr>
        <p:spPr/>
        <p:txBody>
          <a:bodyPr/>
          <a:lstStyle/>
          <a:p>
            <a:pPr marL="457200" indent="-457200">
              <a:buFont typeface="Arial" panose="020B0604020202020204" pitchFamily="34" charset="0"/>
              <a:buChar char="•"/>
            </a:pPr>
            <a:r>
              <a:rPr lang="en-US" b="1" dirty="0"/>
              <a:t>Ensembles: </a:t>
            </a:r>
            <a:r>
              <a:rPr lang="en-US" dirty="0"/>
              <a:t>train multiple independent models, then average their predicted label distributions</a:t>
            </a:r>
          </a:p>
          <a:p>
            <a:pPr marL="857250" lvl="1" indent="-457200">
              <a:buFont typeface="Arial" panose="020B0604020202020204" pitchFamily="34" charset="0"/>
              <a:buChar char="•"/>
            </a:pPr>
            <a:r>
              <a:rPr lang="en-US" sz="2400" dirty="0"/>
              <a:t>Gives 1-2% improvement in most cases</a:t>
            </a:r>
          </a:p>
          <a:p>
            <a:pPr marL="857250" lvl="1" indent="-457200">
              <a:buFont typeface="Arial" panose="020B0604020202020204" pitchFamily="34" charset="0"/>
              <a:buChar char="•"/>
            </a:pPr>
            <a:r>
              <a:rPr lang="en-US" sz="2400" dirty="0"/>
              <a:t>Can take multiple snapshots of models obtained during training, especially if you </a:t>
            </a:r>
            <a:r>
              <a:rPr lang="en-US" sz="2400" i="1" dirty="0"/>
              <a:t>cycle</a:t>
            </a:r>
            <a:r>
              <a:rPr lang="en-US" sz="2400" dirty="0"/>
              <a:t> the learning rate (increase to jump out of local minima)</a:t>
            </a:r>
          </a:p>
        </p:txBody>
      </p:sp>
      <p:pic>
        <p:nvPicPr>
          <p:cNvPr id="7" name="Picture 6">
            <a:extLst>
              <a:ext uri="{FF2B5EF4-FFF2-40B4-BE49-F238E27FC236}">
                <a16:creationId xmlns:a16="http://schemas.microsoft.com/office/drawing/2014/main" id="{E677C3EE-0C23-544A-869B-A9D22607F9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458353"/>
            <a:ext cx="6629400" cy="2805231"/>
          </a:xfrm>
          <a:prstGeom prst="rect">
            <a:avLst/>
          </a:prstGeom>
        </p:spPr>
      </p:pic>
      <p:sp>
        <p:nvSpPr>
          <p:cNvPr id="8" name="TextBox 7">
            <a:extLst>
              <a:ext uri="{FF2B5EF4-FFF2-40B4-BE49-F238E27FC236}">
                <a16:creationId xmlns:a16="http://schemas.microsoft.com/office/drawing/2014/main" id="{9F0A2CDB-241E-C648-A4FB-D338E078FEA6}"/>
              </a:ext>
            </a:extLst>
          </p:cNvPr>
          <p:cNvSpPr txBox="1"/>
          <p:nvPr/>
        </p:nvSpPr>
        <p:spPr>
          <a:xfrm>
            <a:off x="2321808" y="6412468"/>
            <a:ext cx="7584192" cy="369332"/>
          </a:xfrm>
          <a:prstGeom prst="rect">
            <a:avLst/>
          </a:prstGeom>
          <a:noFill/>
        </p:spPr>
        <p:txBody>
          <a:bodyPr wrap="none" rtlCol="0">
            <a:spAutoFit/>
          </a:bodyPr>
          <a:lstStyle/>
          <a:p>
            <a:r>
              <a:rPr lang="en-US" sz="1800" b="0" dirty="0"/>
              <a:t>G. Huang et al., </a:t>
            </a:r>
            <a:r>
              <a:rPr lang="en-US" sz="1800" b="0" dirty="0">
                <a:hlinkClick r:id="rId3"/>
              </a:rPr>
              <a:t>Snapshot ensembles: Train 1, get M for free</a:t>
            </a:r>
            <a:r>
              <a:rPr lang="en-US" sz="1800" b="0" dirty="0"/>
              <a:t>, ICLR 2017</a:t>
            </a:r>
          </a:p>
        </p:txBody>
      </p:sp>
    </p:spTree>
    <p:extLst>
      <p:ext uri="{BB962C8B-B14F-4D97-AF65-F5344CB8AC3E}">
        <p14:creationId xmlns:p14="http://schemas.microsoft.com/office/powerpoint/2010/main" val="376883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505B1-464A-5C49-AE8E-A9E59B0FC0B7}"/>
              </a:ext>
            </a:extLst>
          </p:cNvPr>
          <p:cNvSpPr>
            <a:spLocks noGrp="1"/>
          </p:cNvSpPr>
          <p:nvPr>
            <p:ph type="title"/>
          </p:nvPr>
        </p:nvSpPr>
        <p:spPr/>
        <p:txBody>
          <a:bodyPr/>
          <a:lstStyle/>
          <a:p>
            <a:r>
              <a:rPr lang="en-US" dirty="0"/>
              <a:t>Test time</a:t>
            </a:r>
          </a:p>
        </p:txBody>
      </p:sp>
      <p:sp>
        <p:nvSpPr>
          <p:cNvPr id="3" name="Content Placeholder 2">
            <a:extLst>
              <a:ext uri="{FF2B5EF4-FFF2-40B4-BE49-F238E27FC236}">
                <a16:creationId xmlns:a16="http://schemas.microsoft.com/office/drawing/2014/main" id="{0C870D67-2C13-0048-B242-F893EF8445A1}"/>
              </a:ext>
            </a:extLst>
          </p:cNvPr>
          <p:cNvSpPr>
            <a:spLocks noGrp="1"/>
          </p:cNvSpPr>
          <p:nvPr>
            <p:ph idx="1"/>
          </p:nvPr>
        </p:nvSpPr>
        <p:spPr/>
        <p:txBody>
          <a:bodyPr/>
          <a:lstStyle/>
          <a:p>
            <a:pPr marL="457200" indent="-457200">
              <a:buFont typeface="Arial" panose="020B0604020202020204" pitchFamily="34" charset="0"/>
              <a:buChar char="•"/>
            </a:pPr>
            <a:r>
              <a:rPr lang="en-US" dirty="0"/>
              <a:t>Average predictions across multiple crops of test image</a:t>
            </a:r>
          </a:p>
          <a:p>
            <a:pPr marL="857250" lvl="1" indent="-457200">
              <a:buFont typeface="Arial" panose="020B0604020202020204" pitchFamily="34" charset="0"/>
              <a:buChar char="•"/>
            </a:pPr>
            <a:r>
              <a:rPr lang="en-US" sz="2400" dirty="0"/>
              <a:t>There is a more elegant way to do this with </a:t>
            </a:r>
            <a:r>
              <a:rPr lang="en-US" sz="2400" i="1" dirty="0"/>
              <a:t>fully convolutional networks </a:t>
            </a:r>
            <a:r>
              <a:rPr lang="en-US" sz="2400" dirty="0"/>
              <a:t>(FCNs)</a:t>
            </a:r>
          </a:p>
        </p:txBody>
      </p:sp>
      <p:pic>
        <p:nvPicPr>
          <p:cNvPr id="5" name="Picture 4">
            <a:extLst>
              <a:ext uri="{FF2B5EF4-FFF2-40B4-BE49-F238E27FC236}">
                <a16:creationId xmlns:a16="http://schemas.microsoft.com/office/drawing/2014/main" id="{909BE4F4-5C61-7943-A9D7-3EE35F0BD2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2971801"/>
            <a:ext cx="2438400" cy="3649785"/>
          </a:xfrm>
          <a:prstGeom prst="rect">
            <a:avLst/>
          </a:prstGeom>
        </p:spPr>
      </p:pic>
    </p:spTree>
    <p:extLst>
      <p:ext uri="{BB962C8B-B14F-4D97-AF65-F5344CB8AC3E}">
        <p14:creationId xmlns:p14="http://schemas.microsoft.com/office/powerpoint/2010/main" val="169924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2400" dirty="0">
                <a:solidFill>
                  <a:schemeClr val="bg1">
                    <a:lumMod val="50000"/>
                  </a:schemeClr>
                </a:solidFill>
              </a:rPr>
              <a:t>Optimization</a:t>
            </a:r>
          </a:p>
          <a:p>
            <a:pPr marL="857250" lvl="1" indent="-457200">
              <a:buFont typeface="Arial" panose="020B0604020202020204" pitchFamily="34" charset="0"/>
              <a:buChar char="•"/>
            </a:pPr>
            <a:r>
              <a:rPr lang="en-US" dirty="0">
                <a:solidFill>
                  <a:schemeClr val="bg1">
                    <a:lumMod val="50000"/>
                  </a:schemeClr>
                </a:solidFill>
              </a:rPr>
              <a:t>Mini-batch SGD</a:t>
            </a:r>
          </a:p>
          <a:p>
            <a:pPr marL="857250" lvl="1" indent="-457200">
              <a:buFont typeface="Arial" panose="020B0604020202020204" pitchFamily="34" charset="0"/>
              <a:buChar char="•"/>
            </a:pPr>
            <a:r>
              <a:rPr lang="en-US" dirty="0">
                <a:solidFill>
                  <a:schemeClr val="bg1">
                    <a:lumMod val="50000"/>
                  </a:schemeClr>
                </a:solidFill>
              </a:rPr>
              <a:t>Learning rate decay</a:t>
            </a:r>
          </a:p>
          <a:p>
            <a:pPr marL="857250" lvl="1" indent="-457200">
              <a:buFont typeface="Arial" panose="020B0604020202020204" pitchFamily="34" charset="0"/>
              <a:buChar char="•"/>
            </a:pPr>
            <a:r>
              <a:rPr lang="en-US" dirty="0">
                <a:solidFill>
                  <a:schemeClr val="bg1">
                    <a:lumMod val="50000"/>
                  </a:schemeClr>
                </a:solidFill>
              </a:rPr>
              <a:t>Adaptive methods</a:t>
            </a:r>
          </a:p>
          <a:p>
            <a:pPr marL="457200" indent="-457200">
              <a:buFont typeface="Arial" panose="020B0604020202020204" pitchFamily="34" charset="0"/>
              <a:buChar char="•"/>
            </a:pPr>
            <a:r>
              <a:rPr lang="en-US" sz="2400" dirty="0">
                <a:solidFill>
                  <a:schemeClr val="bg1">
                    <a:lumMod val="50000"/>
                  </a:schemeClr>
                </a:solidFill>
              </a:rPr>
              <a:t>Massaging the numbers</a:t>
            </a:r>
          </a:p>
          <a:p>
            <a:pPr marL="857250" lvl="1" indent="-457200">
              <a:buFont typeface="Arial" panose="020B0604020202020204" pitchFamily="34" charset="0"/>
              <a:buChar char="•"/>
            </a:pPr>
            <a:r>
              <a:rPr lang="en-US" dirty="0">
                <a:solidFill>
                  <a:schemeClr val="bg1">
                    <a:lumMod val="50000"/>
                  </a:schemeClr>
                </a:solidFill>
              </a:rPr>
              <a:t>Data augmentation </a:t>
            </a:r>
          </a:p>
          <a:p>
            <a:pPr marL="857250" lvl="1" indent="-457200">
              <a:buFont typeface="Arial" panose="020B0604020202020204" pitchFamily="34" charset="0"/>
              <a:buChar char="•"/>
            </a:pPr>
            <a:r>
              <a:rPr lang="en-US" dirty="0">
                <a:solidFill>
                  <a:schemeClr val="bg1">
                    <a:lumMod val="50000"/>
                  </a:schemeClr>
                </a:solidFill>
              </a:rPr>
              <a:t>Data preprocessing</a:t>
            </a:r>
          </a:p>
          <a:p>
            <a:pPr marL="857250" lvl="1" indent="-457200">
              <a:buFont typeface="Arial" panose="020B0604020202020204" pitchFamily="34" charset="0"/>
              <a:buChar char="•"/>
            </a:pPr>
            <a:r>
              <a:rPr lang="en-US" dirty="0">
                <a:solidFill>
                  <a:schemeClr val="bg1">
                    <a:lumMod val="50000"/>
                  </a:schemeClr>
                </a:solidFill>
              </a:rPr>
              <a:t>Weight initialization</a:t>
            </a:r>
          </a:p>
          <a:p>
            <a:pPr marL="857250" lvl="1" indent="-457200">
              <a:buFont typeface="Arial" panose="020B0604020202020204" pitchFamily="34" charset="0"/>
              <a:buChar char="•"/>
            </a:pPr>
            <a:r>
              <a:rPr lang="en-US" dirty="0">
                <a:solidFill>
                  <a:schemeClr val="bg1">
                    <a:lumMod val="50000"/>
                  </a:schemeClr>
                </a:solidFill>
              </a:rPr>
              <a:t>Batch normalization</a:t>
            </a:r>
          </a:p>
          <a:p>
            <a:pPr marL="457200" indent="-457200">
              <a:buFont typeface="Arial" panose="020B0604020202020204" pitchFamily="34" charset="0"/>
              <a:buChar char="•"/>
            </a:pPr>
            <a:r>
              <a:rPr lang="en-US" sz="2400" dirty="0">
                <a:solidFill>
                  <a:schemeClr val="bg1">
                    <a:lumMod val="50000"/>
                  </a:schemeClr>
                </a:solidFill>
              </a:rPr>
              <a:t>Regularization</a:t>
            </a:r>
          </a:p>
          <a:p>
            <a:pPr marL="457200" indent="-457200">
              <a:buFont typeface="Arial" panose="020B0604020202020204" pitchFamily="34" charset="0"/>
              <a:buChar char="•"/>
            </a:pPr>
            <a:r>
              <a:rPr lang="en-US" sz="2400" dirty="0">
                <a:solidFill>
                  <a:schemeClr val="bg1">
                    <a:lumMod val="50000"/>
                  </a:schemeClr>
                </a:solidFill>
              </a:rPr>
              <a:t>Test time: ensembles, averaging predictions</a:t>
            </a:r>
          </a:p>
          <a:p>
            <a:pPr marL="457200" indent="-457200">
              <a:buFont typeface="Arial" panose="020B0604020202020204" pitchFamily="34" charset="0"/>
              <a:buChar char="•"/>
            </a:pPr>
            <a:r>
              <a:rPr lang="en-US" sz="2400" dirty="0"/>
              <a:t>Transfer learning, distillation</a:t>
            </a:r>
          </a:p>
        </p:txBody>
      </p:sp>
    </p:spTree>
    <p:extLst>
      <p:ext uri="{BB962C8B-B14F-4D97-AF65-F5344CB8AC3E}">
        <p14:creationId xmlns:p14="http://schemas.microsoft.com/office/powerpoint/2010/main" val="425401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1F635-22D5-6B44-BE7C-4C6532FCF4DB}"/>
              </a:ext>
            </a:extLst>
          </p:cNvPr>
          <p:cNvSpPr>
            <a:spLocks noGrp="1"/>
          </p:cNvSpPr>
          <p:nvPr>
            <p:ph type="title"/>
          </p:nvPr>
        </p:nvSpPr>
        <p:spPr/>
        <p:txBody>
          <a:bodyPr/>
          <a:lstStyle/>
          <a:p>
            <a:r>
              <a:rPr lang="en-US" dirty="0"/>
              <a:t>Transfer learning</a:t>
            </a:r>
          </a:p>
        </p:txBody>
      </p:sp>
      <p:pic>
        <p:nvPicPr>
          <p:cNvPr id="4" name="Picture 3">
            <a:extLst>
              <a:ext uri="{FF2B5EF4-FFF2-40B4-BE49-F238E27FC236}">
                <a16:creationId xmlns:a16="http://schemas.microsoft.com/office/drawing/2014/main" id="{2E642856-9361-B44B-ADAE-5135E1FD266F}"/>
              </a:ext>
            </a:extLst>
          </p:cNvPr>
          <p:cNvPicPr>
            <a:picLocks noChangeAspect="1"/>
          </p:cNvPicPr>
          <p:nvPr/>
        </p:nvPicPr>
        <p:blipFill rotWithShape="1">
          <a:blip r:embed="rId2">
            <a:extLst>
              <a:ext uri="{28A0092B-C50C-407E-A947-70E740481C1C}">
                <a14:useLocalDpi xmlns:a14="http://schemas.microsoft.com/office/drawing/2010/main" val="0"/>
              </a:ext>
            </a:extLst>
          </a:blip>
          <a:srcRect l="43512" t="5714" r="28244"/>
          <a:stretch/>
        </p:blipFill>
        <p:spPr>
          <a:xfrm>
            <a:off x="3200400" y="926123"/>
            <a:ext cx="1447800" cy="5620871"/>
          </a:xfrm>
          <a:prstGeom prst="rect">
            <a:avLst/>
          </a:prstGeom>
        </p:spPr>
      </p:pic>
      <p:sp>
        <p:nvSpPr>
          <p:cNvPr id="10" name="Left Brace 9">
            <a:extLst>
              <a:ext uri="{FF2B5EF4-FFF2-40B4-BE49-F238E27FC236}">
                <a16:creationId xmlns:a16="http://schemas.microsoft.com/office/drawing/2014/main" id="{1A737A36-9ECB-D24F-A30D-6FA006806006}"/>
              </a:ext>
            </a:extLst>
          </p:cNvPr>
          <p:cNvSpPr/>
          <p:nvPr/>
        </p:nvSpPr>
        <p:spPr bwMode="auto">
          <a:xfrm>
            <a:off x="2895600" y="1066800"/>
            <a:ext cx="304800" cy="457200"/>
          </a:xfrm>
          <a:prstGeom prst="lef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1" name="TextBox 10">
            <a:extLst>
              <a:ext uri="{FF2B5EF4-FFF2-40B4-BE49-F238E27FC236}">
                <a16:creationId xmlns:a16="http://schemas.microsoft.com/office/drawing/2014/main" id="{C8F1D072-94D6-614F-9614-308B318025C8}"/>
              </a:ext>
            </a:extLst>
          </p:cNvPr>
          <p:cNvSpPr txBox="1"/>
          <p:nvPr/>
        </p:nvSpPr>
        <p:spPr>
          <a:xfrm>
            <a:off x="501002" y="1066800"/>
            <a:ext cx="2318398" cy="646331"/>
          </a:xfrm>
          <a:prstGeom prst="rect">
            <a:avLst/>
          </a:prstGeom>
          <a:noFill/>
        </p:spPr>
        <p:txBody>
          <a:bodyPr wrap="square" rtlCol="0">
            <a:spAutoFit/>
          </a:bodyPr>
          <a:lstStyle/>
          <a:p>
            <a:pPr algn="ctr"/>
            <a:r>
              <a:rPr lang="en-US" sz="1800" b="0" dirty="0"/>
              <a:t>Train new prediction layer(s)</a:t>
            </a:r>
          </a:p>
        </p:txBody>
      </p:sp>
      <p:sp>
        <p:nvSpPr>
          <p:cNvPr id="5" name="Rectangle 4">
            <a:extLst>
              <a:ext uri="{FF2B5EF4-FFF2-40B4-BE49-F238E27FC236}">
                <a16:creationId xmlns:a16="http://schemas.microsoft.com/office/drawing/2014/main" id="{433BCBB3-2FEB-B84D-AAAC-7441FECC1F2A}"/>
              </a:ext>
            </a:extLst>
          </p:cNvPr>
          <p:cNvSpPr/>
          <p:nvPr/>
        </p:nvSpPr>
        <p:spPr bwMode="auto">
          <a:xfrm>
            <a:off x="3319272" y="1066800"/>
            <a:ext cx="1208926" cy="457200"/>
          </a:xfrm>
          <a:prstGeom prst="rect">
            <a:avLst/>
          </a:prstGeom>
          <a:solidFill>
            <a:srgbClr val="FF7E79"/>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2" name="Left Brace 11">
            <a:extLst>
              <a:ext uri="{FF2B5EF4-FFF2-40B4-BE49-F238E27FC236}">
                <a16:creationId xmlns:a16="http://schemas.microsoft.com/office/drawing/2014/main" id="{3A645195-84EF-B341-9697-6EC1668CCAED}"/>
              </a:ext>
            </a:extLst>
          </p:cNvPr>
          <p:cNvSpPr/>
          <p:nvPr/>
        </p:nvSpPr>
        <p:spPr bwMode="auto">
          <a:xfrm>
            <a:off x="2895600" y="1535722"/>
            <a:ext cx="304800" cy="4407877"/>
          </a:xfrm>
          <a:prstGeom prst="lef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5" name="TextBox 14">
            <a:extLst>
              <a:ext uri="{FF2B5EF4-FFF2-40B4-BE49-F238E27FC236}">
                <a16:creationId xmlns:a16="http://schemas.microsoft.com/office/drawing/2014/main" id="{97E1C223-BE14-F94E-8956-3A3F0053B471}"/>
              </a:ext>
            </a:extLst>
          </p:cNvPr>
          <p:cNvSpPr txBox="1"/>
          <p:nvPr/>
        </p:nvSpPr>
        <p:spPr>
          <a:xfrm>
            <a:off x="577202" y="3532734"/>
            <a:ext cx="2318398" cy="646331"/>
          </a:xfrm>
          <a:prstGeom prst="rect">
            <a:avLst/>
          </a:prstGeom>
          <a:noFill/>
        </p:spPr>
        <p:txBody>
          <a:bodyPr wrap="square" rtlCol="0">
            <a:spAutoFit/>
          </a:bodyPr>
          <a:lstStyle/>
          <a:p>
            <a:pPr algn="ctr"/>
            <a:r>
              <a:rPr lang="en-US" sz="1800" b="0" dirty="0"/>
              <a:t>Keep frozen or </a:t>
            </a:r>
            <a:br>
              <a:rPr lang="en-US" sz="1800" b="0" dirty="0"/>
            </a:br>
            <a:r>
              <a:rPr lang="en-US" sz="1800" b="0" i="1" dirty="0"/>
              <a:t>fine-tune</a:t>
            </a:r>
          </a:p>
        </p:txBody>
      </p:sp>
    </p:spTree>
    <p:extLst>
      <p:ext uri="{BB962C8B-B14F-4D97-AF65-F5344CB8AC3E}">
        <p14:creationId xmlns:p14="http://schemas.microsoft.com/office/powerpoint/2010/main" val="286834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5" grpId="0" animBg="1"/>
      <p:bldP spid="12" grpId="0" animBg="1"/>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6E1C0-7C60-9F49-92F1-1AD5C8CA77A4}"/>
              </a:ext>
            </a:extLst>
          </p:cNvPr>
          <p:cNvSpPr>
            <a:spLocks noGrp="1"/>
          </p:cNvSpPr>
          <p:nvPr>
            <p:ph type="title"/>
          </p:nvPr>
        </p:nvSpPr>
        <p:spPr/>
        <p:txBody>
          <a:bodyPr/>
          <a:lstStyle/>
          <a:p>
            <a:r>
              <a:rPr lang="en-US" dirty="0"/>
              <a:t>Setting the mini-batch size</a:t>
            </a:r>
          </a:p>
        </p:txBody>
      </p:sp>
      <p:sp>
        <p:nvSpPr>
          <p:cNvPr id="3" name="Content Placeholder 2">
            <a:extLst>
              <a:ext uri="{FF2B5EF4-FFF2-40B4-BE49-F238E27FC236}">
                <a16:creationId xmlns:a16="http://schemas.microsoft.com/office/drawing/2014/main" id="{FDA11118-0B0D-614F-9E83-429120B444C7}"/>
              </a:ext>
            </a:extLst>
          </p:cNvPr>
          <p:cNvSpPr>
            <a:spLocks noGrp="1"/>
          </p:cNvSpPr>
          <p:nvPr>
            <p:ph idx="1"/>
          </p:nvPr>
        </p:nvSpPr>
        <p:spPr/>
        <p:txBody>
          <a:bodyPr/>
          <a:lstStyle/>
          <a:p>
            <a:pPr marL="457200" indent="-457200">
              <a:buFont typeface="Arial" panose="020B0604020202020204" pitchFamily="34" charset="0"/>
              <a:buChar char="•"/>
            </a:pPr>
            <a:r>
              <a:rPr lang="en-US" dirty="0"/>
              <a:t>Smaller mini-batches: less memory overhead, less parallelizable, more gradient noise (which could work as regularization – see, e.g., </a:t>
            </a:r>
            <a:r>
              <a:rPr lang="en-US" dirty="0">
                <a:hlinkClick r:id="rId2"/>
              </a:rPr>
              <a:t>Keskar et al.</a:t>
            </a:r>
            <a:r>
              <a:rPr lang="en-US" dirty="0"/>
              <a:t>, 2017)</a:t>
            </a:r>
          </a:p>
          <a:p>
            <a:pPr marL="457200" indent="-457200">
              <a:buFont typeface="Arial" panose="020B0604020202020204" pitchFamily="34" charset="0"/>
              <a:buChar char="•"/>
            </a:pPr>
            <a:r>
              <a:rPr lang="en-US" dirty="0"/>
              <a:t>Larger mini-batches: more expensive and less frequent updates, lower gradient variance, more parallelizable. </a:t>
            </a:r>
            <a:br>
              <a:rPr lang="en-US" dirty="0"/>
            </a:br>
            <a:r>
              <a:rPr lang="en-US" dirty="0"/>
              <a:t>Can be made to work well with good choices of learning rate and other aspects of optimization (</a:t>
            </a:r>
            <a:r>
              <a:rPr lang="en-US" dirty="0">
                <a:hlinkClick r:id="rId3"/>
              </a:rPr>
              <a:t>Goyal et al.</a:t>
            </a:r>
            <a:r>
              <a:rPr lang="en-US" dirty="0"/>
              <a:t>, 2018)</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9920240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9A154-93F2-5B49-B44C-FEA933A70755}"/>
              </a:ext>
            </a:extLst>
          </p:cNvPr>
          <p:cNvSpPr>
            <a:spLocks noGrp="1"/>
          </p:cNvSpPr>
          <p:nvPr>
            <p:ph type="title"/>
          </p:nvPr>
        </p:nvSpPr>
        <p:spPr/>
        <p:txBody>
          <a:bodyPr/>
          <a:lstStyle/>
          <a:p>
            <a:r>
              <a:rPr lang="en-US" dirty="0"/>
              <a:t>Distillation</a:t>
            </a:r>
          </a:p>
        </p:txBody>
      </p:sp>
      <p:sp>
        <p:nvSpPr>
          <p:cNvPr id="3" name="Content Placeholder 2">
            <a:extLst>
              <a:ext uri="{FF2B5EF4-FFF2-40B4-BE49-F238E27FC236}">
                <a16:creationId xmlns:a16="http://schemas.microsoft.com/office/drawing/2014/main" id="{7512D077-6B7C-DA4C-B99B-98D08E5420EF}"/>
              </a:ext>
            </a:extLst>
          </p:cNvPr>
          <p:cNvSpPr>
            <a:spLocks noGrp="1"/>
          </p:cNvSpPr>
          <p:nvPr>
            <p:ph idx="1"/>
          </p:nvPr>
        </p:nvSpPr>
        <p:spPr>
          <a:xfrm>
            <a:off x="914400" y="914400"/>
            <a:ext cx="10668000" cy="5257800"/>
          </a:xfrm>
        </p:spPr>
        <p:txBody>
          <a:bodyPr/>
          <a:lstStyle/>
          <a:p>
            <a:pPr marL="514350" indent="-514350">
              <a:buFont typeface="+mj-lt"/>
              <a:buAutoNum type="arabicPeriod"/>
            </a:pPr>
            <a:r>
              <a:rPr lang="en-US" dirty="0"/>
              <a:t>Train a </a:t>
            </a:r>
            <a:r>
              <a:rPr lang="en-US" i="1" dirty="0"/>
              <a:t>teacher</a:t>
            </a:r>
            <a:r>
              <a:rPr lang="en-US" dirty="0"/>
              <a:t> network on initial labeled dataset</a:t>
            </a:r>
          </a:p>
          <a:p>
            <a:pPr marL="514350" indent="-514350">
              <a:buFont typeface="+mj-lt"/>
              <a:buAutoNum type="arabicPeriod"/>
            </a:pPr>
            <a:r>
              <a:rPr lang="en-US" dirty="0"/>
              <a:t>Save the </a:t>
            </a:r>
            <a:r>
              <a:rPr lang="en-US" dirty="0" err="1"/>
              <a:t>softmax</a:t>
            </a:r>
            <a:r>
              <a:rPr lang="en-US" dirty="0"/>
              <a:t> outputs the teacher network for each training example</a:t>
            </a:r>
          </a:p>
          <a:p>
            <a:pPr marL="514350" indent="-514350">
              <a:buFont typeface="+mj-lt"/>
              <a:buAutoNum type="arabicPeriod"/>
            </a:pPr>
            <a:r>
              <a:rPr lang="en-US" dirty="0"/>
              <a:t>Train a </a:t>
            </a:r>
            <a:r>
              <a:rPr lang="en-US" i="1" dirty="0"/>
              <a:t>student</a:t>
            </a:r>
            <a:r>
              <a:rPr lang="en-US" dirty="0"/>
              <a:t> network with cross-entropy loss using the </a:t>
            </a:r>
            <a:r>
              <a:rPr lang="en-US" dirty="0" err="1"/>
              <a:t>softmax</a:t>
            </a:r>
            <a:r>
              <a:rPr lang="en-US" dirty="0"/>
              <a:t> outputs of the teacher network as targets</a:t>
            </a:r>
          </a:p>
          <a:p>
            <a:pPr marL="514350" indent="-514350">
              <a:buFont typeface="+mj-lt"/>
              <a:buAutoNum type="arabicPeriod"/>
            </a:pPr>
            <a:endParaRPr lang="en-US" sz="1400" dirty="0"/>
          </a:p>
          <a:p>
            <a:pPr marL="514350" indent="-514350">
              <a:buFont typeface="Arial" panose="020B0604020202020204" pitchFamily="34" charset="0"/>
              <a:buChar char="•"/>
            </a:pPr>
            <a:r>
              <a:rPr lang="en-US" dirty="0"/>
              <a:t>Many uses</a:t>
            </a:r>
          </a:p>
          <a:p>
            <a:pPr marL="914400" lvl="1" indent="-514350">
              <a:buFont typeface="Arial" panose="020B0604020202020204" pitchFamily="34" charset="0"/>
              <a:buChar char="•"/>
            </a:pPr>
            <a:r>
              <a:rPr lang="en-US" sz="2400" dirty="0"/>
              <a:t>Compressing a larger model (or even an ensemble) into a smaller one</a:t>
            </a:r>
          </a:p>
          <a:p>
            <a:pPr marL="914400" lvl="1" indent="-514350">
              <a:buFont typeface="Arial" panose="020B0604020202020204" pitchFamily="34" charset="0"/>
              <a:buChar char="•"/>
            </a:pPr>
            <a:r>
              <a:rPr lang="en-US" sz="2400" dirty="0"/>
              <a:t>“Copying” a black-box teacher model (e.g., network you can only access via an API)</a:t>
            </a:r>
          </a:p>
          <a:p>
            <a:pPr marL="914400" lvl="1" indent="-514350">
              <a:buFont typeface="Arial" panose="020B0604020202020204" pitchFamily="34" charset="0"/>
              <a:buChar char="•"/>
            </a:pPr>
            <a:r>
              <a:rPr lang="en-US" sz="2400" dirty="0"/>
              <a:t>Extending a network to additional tasks without “forgetting” old tasks</a:t>
            </a:r>
            <a:br>
              <a:rPr lang="en-US" sz="2400" dirty="0"/>
            </a:br>
            <a:r>
              <a:rPr lang="en-US" sz="2400" dirty="0"/>
              <a:t>(</a:t>
            </a:r>
            <a:r>
              <a:rPr lang="en-US" sz="2400" dirty="0">
                <a:hlinkClick r:id="rId2"/>
              </a:rPr>
              <a:t>Li and Hoiem</a:t>
            </a:r>
            <a:r>
              <a:rPr lang="en-US" sz="2400" dirty="0"/>
              <a:t>, 2017)</a:t>
            </a:r>
          </a:p>
          <a:p>
            <a:pPr marL="914400" lvl="1" indent="-514350">
              <a:buFont typeface="Arial" panose="020B0604020202020204" pitchFamily="34" charset="0"/>
              <a:buChar char="•"/>
            </a:pPr>
            <a:endParaRPr lang="en-US" dirty="0"/>
          </a:p>
        </p:txBody>
      </p:sp>
      <p:sp>
        <p:nvSpPr>
          <p:cNvPr id="4" name="Rectangle 3">
            <a:extLst>
              <a:ext uri="{FF2B5EF4-FFF2-40B4-BE49-F238E27FC236}">
                <a16:creationId xmlns:a16="http://schemas.microsoft.com/office/drawing/2014/main" id="{7960AE95-8565-AA4B-BD67-6681CDA4853D}"/>
              </a:ext>
            </a:extLst>
          </p:cNvPr>
          <p:cNvSpPr/>
          <p:nvPr/>
        </p:nvSpPr>
        <p:spPr>
          <a:xfrm>
            <a:off x="1295400" y="6400800"/>
            <a:ext cx="9829800" cy="369332"/>
          </a:xfrm>
          <a:prstGeom prst="rect">
            <a:avLst/>
          </a:prstGeom>
        </p:spPr>
        <p:txBody>
          <a:bodyPr wrap="square">
            <a:spAutoFit/>
          </a:bodyPr>
          <a:lstStyle/>
          <a:p>
            <a:pPr algn="ctr"/>
            <a:r>
              <a:rPr lang="en-US" sz="1800" b="0" dirty="0"/>
              <a:t>G. Hinton, O. </a:t>
            </a:r>
            <a:r>
              <a:rPr lang="en-US" sz="1800" b="0" dirty="0" err="1"/>
              <a:t>Vinyals</a:t>
            </a:r>
            <a:r>
              <a:rPr lang="en-US" sz="1800" b="0" dirty="0"/>
              <a:t>, J. Dean. </a:t>
            </a:r>
            <a:r>
              <a:rPr lang="en-US" sz="1800" b="0" dirty="0">
                <a:hlinkClick r:id="rId3"/>
              </a:rPr>
              <a:t>Distilling the knowledge in a neural network</a:t>
            </a:r>
            <a:r>
              <a:rPr lang="en-US" sz="1800" b="0" dirty="0"/>
              <a:t>. </a:t>
            </a:r>
            <a:r>
              <a:rPr lang="en-US" sz="1800" b="0" dirty="0" err="1"/>
              <a:t>arXiv</a:t>
            </a:r>
            <a:r>
              <a:rPr lang="en-US" sz="1800" b="0" dirty="0"/>
              <a:t> 2015</a:t>
            </a:r>
          </a:p>
        </p:txBody>
      </p:sp>
    </p:spTree>
    <p:extLst>
      <p:ext uri="{BB962C8B-B14F-4D97-AF65-F5344CB8AC3E}">
        <p14:creationId xmlns:p14="http://schemas.microsoft.com/office/powerpoint/2010/main" val="283005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06345-1B28-3347-B862-FE5463FD33D8}"/>
              </a:ext>
            </a:extLst>
          </p:cNvPr>
          <p:cNvSpPr>
            <a:spLocks noGrp="1"/>
          </p:cNvSpPr>
          <p:nvPr>
            <p:ph type="title"/>
          </p:nvPr>
        </p:nvSpPr>
        <p:spPr/>
        <p:txBody>
          <a:bodyPr/>
          <a:lstStyle/>
          <a:p>
            <a:r>
              <a:rPr lang="en-US"/>
              <a:t>Some take-aways</a:t>
            </a:r>
            <a:endParaRPr lang="en-US" dirty="0"/>
          </a:p>
        </p:txBody>
      </p:sp>
      <p:sp>
        <p:nvSpPr>
          <p:cNvPr id="3" name="Content Placeholder 2">
            <a:extLst>
              <a:ext uri="{FF2B5EF4-FFF2-40B4-BE49-F238E27FC236}">
                <a16:creationId xmlns:a16="http://schemas.microsoft.com/office/drawing/2014/main" id="{4399A28A-BFBF-BF4F-A986-C361EC33A735}"/>
              </a:ext>
            </a:extLst>
          </p:cNvPr>
          <p:cNvSpPr>
            <a:spLocks noGrp="1"/>
          </p:cNvSpPr>
          <p:nvPr>
            <p:ph idx="1"/>
          </p:nvPr>
        </p:nvSpPr>
        <p:spPr>
          <a:xfrm>
            <a:off x="914400" y="914400"/>
            <a:ext cx="10591800" cy="5257800"/>
          </a:xfrm>
        </p:spPr>
        <p:txBody>
          <a:bodyPr/>
          <a:lstStyle/>
          <a:p>
            <a:pPr marL="457200" indent="-457200">
              <a:buFont typeface="Arial" panose="020B0604020202020204" pitchFamily="34" charset="0"/>
              <a:buChar char="•"/>
            </a:pPr>
            <a:r>
              <a:rPr lang="en-US" sz="2400" dirty="0"/>
              <a:t>Training neural networks is still a black art</a:t>
            </a:r>
          </a:p>
          <a:p>
            <a:pPr marL="457200" indent="-457200">
              <a:buFont typeface="Arial" panose="020B0604020202020204" pitchFamily="34" charset="0"/>
              <a:buChar char="•"/>
            </a:pPr>
            <a:r>
              <a:rPr lang="en-US" sz="2400" dirty="0"/>
              <a:t>Process requires close “babysitting”</a:t>
            </a:r>
          </a:p>
          <a:p>
            <a:pPr marL="457200" indent="-457200">
              <a:buFont typeface="Arial" panose="020B0604020202020204" pitchFamily="34" charset="0"/>
              <a:buChar char="•"/>
            </a:pPr>
            <a:r>
              <a:rPr lang="en-US" sz="2400" dirty="0"/>
              <a:t>For many techniques, the reasons why, when, and whether they work are in active dispute – read everything but don’t trust anything</a:t>
            </a:r>
          </a:p>
          <a:p>
            <a:pPr marL="457200" indent="-457200">
              <a:buFont typeface="Arial" panose="020B0604020202020204" pitchFamily="34" charset="0"/>
              <a:buChar char="•"/>
            </a:pPr>
            <a:r>
              <a:rPr lang="en-US" sz="2400" dirty="0"/>
              <a:t>It all comes down to (principled) trial and error</a:t>
            </a:r>
          </a:p>
          <a:p>
            <a:pPr marL="457200" indent="-457200">
              <a:buFont typeface="Arial" panose="020B0604020202020204" pitchFamily="34" charset="0"/>
              <a:buChar char="•"/>
            </a:pPr>
            <a:r>
              <a:rPr lang="en-US" sz="2400" dirty="0"/>
              <a:t>Further reading: A. </a:t>
            </a:r>
            <a:r>
              <a:rPr lang="en-US" sz="2400" dirty="0" err="1"/>
              <a:t>Karpathy</a:t>
            </a:r>
            <a:r>
              <a:rPr lang="en-US" sz="2400" dirty="0"/>
              <a:t>, </a:t>
            </a:r>
            <a:r>
              <a:rPr lang="en-US" sz="2400" dirty="0">
                <a:hlinkClick r:id="rId2"/>
              </a:rPr>
              <a:t>A recipe for training neural networks</a:t>
            </a:r>
            <a:endParaRPr lang="en-US" sz="2400" dirty="0"/>
          </a:p>
          <a:p>
            <a:pPr marL="457200" indent="-457200">
              <a:buFont typeface="Arial" panose="020B0604020202020204" pitchFamily="34" charset="0"/>
              <a:buChar char="•"/>
            </a:pPr>
            <a:endParaRPr lang="en-US" sz="2400" dirty="0"/>
          </a:p>
        </p:txBody>
      </p:sp>
      <p:pic>
        <p:nvPicPr>
          <p:cNvPr id="6" name="Picture 5">
            <a:extLst>
              <a:ext uri="{FF2B5EF4-FFF2-40B4-BE49-F238E27FC236}">
                <a16:creationId xmlns:a16="http://schemas.microsoft.com/office/drawing/2014/main" id="{2D66C364-6791-654D-BD9A-729D32114614}"/>
              </a:ext>
            </a:extLst>
          </p:cNvPr>
          <p:cNvPicPr>
            <a:picLocks noChangeAspect="1"/>
          </p:cNvPicPr>
          <p:nvPr/>
        </p:nvPicPr>
        <p:blipFill>
          <a:blip r:embed="rId3"/>
          <a:stretch>
            <a:fillRect/>
          </a:stretch>
        </p:blipFill>
        <p:spPr>
          <a:xfrm>
            <a:off x="2490688" y="3657600"/>
            <a:ext cx="7110512" cy="3200400"/>
          </a:xfrm>
          <a:prstGeom prst="rect">
            <a:avLst/>
          </a:prstGeom>
        </p:spPr>
      </p:pic>
    </p:spTree>
    <p:extLst>
      <p:ext uri="{BB962C8B-B14F-4D97-AF65-F5344CB8AC3E}">
        <p14:creationId xmlns:p14="http://schemas.microsoft.com/office/powerpoint/2010/main" val="4037690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04BA2-9F0D-EF40-9AF0-B564F4035290}"/>
              </a:ext>
            </a:extLst>
          </p:cNvPr>
          <p:cNvSpPr>
            <a:spLocks noGrp="1"/>
          </p:cNvSpPr>
          <p:nvPr>
            <p:ph type="title"/>
          </p:nvPr>
        </p:nvSpPr>
        <p:spPr/>
        <p:txBody>
          <a:bodyPr/>
          <a:lstStyle/>
          <a:p>
            <a:r>
              <a:rPr lang="en-US" dirty="0"/>
              <a:t>Setting the learning rate</a:t>
            </a:r>
          </a:p>
        </p:txBody>
      </p:sp>
      <p:pic>
        <p:nvPicPr>
          <p:cNvPr id="25" name="Picture 24">
            <a:extLst>
              <a:ext uri="{FF2B5EF4-FFF2-40B4-BE49-F238E27FC236}">
                <a16:creationId xmlns:a16="http://schemas.microsoft.com/office/drawing/2014/main" id="{73FF323A-A0B0-694C-9CCB-6A88EFE64C20}"/>
              </a:ext>
            </a:extLst>
          </p:cNvPr>
          <p:cNvPicPr>
            <a:picLocks noChangeAspect="1"/>
          </p:cNvPicPr>
          <p:nvPr/>
        </p:nvPicPr>
        <p:blipFill rotWithShape="1">
          <a:blip r:embed="rId3"/>
          <a:srcRect l="10795" r="-10769"/>
          <a:stretch/>
        </p:blipFill>
        <p:spPr>
          <a:xfrm>
            <a:off x="2743200" y="1600200"/>
            <a:ext cx="7903564" cy="4114800"/>
          </a:xfrm>
          <a:prstGeom prst="rect">
            <a:avLst/>
          </a:prstGeom>
        </p:spPr>
      </p:pic>
      <p:sp>
        <p:nvSpPr>
          <p:cNvPr id="26" name="Rectangle 25">
            <a:extLst>
              <a:ext uri="{FF2B5EF4-FFF2-40B4-BE49-F238E27FC236}">
                <a16:creationId xmlns:a16="http://schemas.microsoft.com/office/drawing/2014/main" id="{A1AB8419-F71E-FA4D-B837-2566EF3D6161}"/>
              </a:ext>
            </a:extLst>
          </p:cNvPr>
          <p:cNvSpPr/>
          <p:nvPr/>
        </p:nvSpPr>
        <p:spPr bwMode="auto">
          <a:xfrm>
            <a:off x="4038600" y="5181600"/>
            <a:ext cx="685800"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7" name="Rectangle 26">
            <a:extLst>
              <a:ext uri="{FF2B5EF4-FFF2-40B4-BE49-F238E27FC236}">
                <a16:creationId xmlns:a16="http://schemas.microsoft.com/office/drawing/2014/main" id="{CE240476-4E11-274B-81D9-4F58D377C297}"/>
              </a:ext>
            </a:extLst>
          </p:cNvPr>
          <p:cNvSpPr/>
          <p:nvPr/>
        </p:nvSpPr>
        <p:spPr bwMode="auto">
          <a:xfrm>
            <a:off x="8153400" y="4800600"/>
            <a:ext cx="685800"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87813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41C14-5967-FB4A-B3A4-FEADAE4A6B3F}"/>
              </a:ext>
            </a:extLst>
          </p:cNvPr>
          <p:cNvSpPr>
            <a:spLocks noGrp="1"/>
          </p:cNvSpPr>
          <p:nvPr>
            <p:ph type="title"/>
          </p:nvPr>
        </p:nvSpPr>
        <p:spPr/>
        <p:txBody>
          <a:bodyPr/>
          <a:lstStyle/>
          <a:p>
            <a:r>
              <a:rPr lang="en-US" dirty="0"/>
              <a:t>Setting the learning rate</a:t>
            </a:r>
          </a:p>
        </p:txBody>
      </p:sp>
      <p:pic>
        <p:nvPicPr>
          <p:cNvPr id="6" name="Picture 5">
            <a:extLst>
              <a:ext uri="{FF2B5EF4-FFF2-40B4-BE49-F238E27FC236}">
                <a16:creationId xmlns:a16="http://schemas.microsoft.com/office/drawing/2014/main" id="{DFCF64FC-C2FC-DF47-8EB0-77B6CF89A393}"/>
              </a:ext>
            </a:extLst>
          </p:cNvPr>
          <p:cNvPicPr>
            <a:picLocks noChangeAspect="1"/>
          </p:cNvPicPr>
          <p:nvPr/>
        </p:nvPicPr>
        <p:blipFill rotWithShape="1">
          <a:blip r:embed="rId3">
            <a:extLst>
              <a:ext uri="{28A0092B-C50C-407E-A947-70E740481C1C}">
                <a14:useLocalDpi xmlns:a14="http://schemas.microsoft.com/office/drawing/2010/main" val="0"/>
              </a:ext>
            </a:extLst>
          </a:blip>
          <a:srcRect l="32145" r="35271" b="21775"/>
          <a:stretch/>
        </p:blipFill>
        <p:spPr>
          <a:xfrm>
            <a:off x="381000" y="1676400"/>
            <a:ext cx="2209800" cy="1765300"/>
          </a:xfrm>
          <a:prstGeom prst="rect">
            <a:avLst/>
          </a:prstGeom>
        </p:spPr>
      </p:pic>
      <p:sp>
        <p:nvSpPr>
          <p:cNvPr id="7" name="TextBox 6">
            <a:extLst>
              <a:ext uri="{FF2B5EF4-FFF2-40B4-BE49-F238E27FC236}">
                <a16:creationId xmlns:a16="http://schemas.microsoft.com/office/drawing/2014/main" id="{5252FA24-0D3D-6D4A-B632-B55BA8EE62CA}"/>
              </a:ext>
            </a:extLst>
          </p:cNvPr>
          <p:cNvSpPr txBox="1"/>
          <p:nvPr/>
        </p:nvSpPr>
        <p:spPr>
          <a:xfrm>
            <a:off x="4495800" y="6414901"/>
            <a:ext cx="1277914" cy="307777"/>
          </a:xfrm>
          <a:prstGeom prst="rect">
            <a:avLst/>
          </a:prstGeom>
          <a:noFill/>
        </p:spPr>
        <p:txBody>
          <a:bodyPr wrap="none" rtlCol="0">
            <a:spAutoFit/>
          </a:bodyPr>
          <a:lstStyle/>
          <a:p>
            <a:r>
              <a:rPr lang="en-US" sz="1400" b="0" dirty="0">
                <a:hlinkClick r:id="rId4"/>
              </a:rPr>
              <a:t>Figure source</a:t>
            </a:r>
            <a:endParaRPr lang="en-US" sz="1400" b="0" dirty="0"/>
          </a:p>
        </p:txBody>
      </p:sp>
      <p:pic>
        <p:nvPicPr>
          <p:cNvPr id="11" name="Picture 10">
            <a:extLst>
              <a:ext uri="{FF2B5EF4-FFF2-40B4-BE49-F238E27FC236}">
                <a16:creationId xmlns:a16="http://schemas.microsoft.com/office/drawing/2014/main" id="{1A591815-77BE-6E42-A904-CAB06B2976E2}"/>
              </a:ext>
            </a:extLst>
          </p:cNvPr>
          <p:cNvPicPr>
            <a:picLocks noChangeAspect="1"/>
          </p:cNvPicPr>
          <p:nvPr/>
        </p:nvPicPr>
        <p:blipFill rotWithShape="1">
          <a:blip r:embed="rId3">
            <a:extLst>
              <a:ext uri="{28A0092B-C50C-407E-A947-70E740481C1C}">
                <a14:useLocalDpi xmlns:a14="http://schemas.microsoft.com/office/drawing/2010/main" val="0"/>
              </a:ext>
            </a:extLst>
          </a:blip>
          <a:srcRect r="68540" b="25714"/>
          <a:stretch/>
        </p:blipFill>
        <p:spPr>
          <a:xfrm>
            <a:off x="2895600" y="1720850"/>
            <a:ext cx="2133600" cy="1676400"/>
          </a:xfrm>
          <a:prstGeom prst="rect">
            <a:avLst/>
          </a:prstGeom>
        </p:spPr>
      </p:pic>
      <p:pic>
        <p:nvPicPr>
          <p:cNvPr id="12" name="Picture 11">
            <a:extLst>
              <a:ext uri="{FF2B5EF4-FFF2-40B4-BE49-F238E27FC236}">
                <a16:creationId xmlns:a16="http://schemas.microsoft.com/office/drawing/2014/main" id="{52B54A77-136A-1D42-9994-509A1DD9C8E8}"/>
              </a:ext>
            </a:extLst>
          </p:cNvPr>
          <p:cNvPicPr>
            <a:picLocks noChangeAspect="1"/>
          </p:cNvPicPr>
          <p:nvPr/>
        </p:nvPicPr>
        <p:blipFill rotWithShape="1">
          <a:blip r:embed="rId3">
            <a:extLst>
              <a:ext uri="{28A0092B-C50C-407E-A947-70E740481C1C}">
                <a14:useLocalDpi xmlns:a14="http://schemas.microsoft.com/office/drawing/2010/main" val="0"/>
              </a:ext>
            </a:extLst>
          </a:blip>
          <a:srcRect l="66292" b="20931"/>
          <a:stretch/>
        </p:blipFill>
        <p:spPr>
          <a:xfrm>
            <a:off x="1752600" y="4660913"/>
            <a:ext cx="2286000" cy="1784337"/>
          </a:xfrm>
          <a:prstGeom prst="rect">
            <a:avLst/>
          </a:prstGeom>
        </p:spPr>
      </p:pic>
      <p:sp>
        <p:nvSpPr>
          <p:cNvPr id="3" name="TextBox 2">
            <a:extLst>
              <a:ext uri="{FF2B5EF4-FFF2-40B4-BE49-F238E27FC236}">
                <a16:creationId xmlns:a16="http://schemas.microsoft.com/office/drawing/2014/main" id="{388896DB-4A5A-4E44-B8A5-32F0C46401C8}"/>
              </a:ext>
            </a:extLst>
          </p:cNvPr>
          <p:cNvSpPr txBox="1"/>
          <p:nvPr/>
        </p:nvSpPr>
        <p:spPr>
          <a:xfrm>
            <a:off x="1104340" y="1035050"/>
            <a:ext cx="1056764" cy="369332"/>
          </a:xfrm>
          <a:prstGeom prst="rect">
            <a:avLst/>
          </a:prstGeom>
          <a:noFill/>
        </p:spPr>
        <p:txBody>
          <a:bodyPr wrap="none" rtlCol="0">
            <a:spAutoFit/>
          </a:bodyPr>
          <a:lstStyle/>
          <a:p>
            <a:r>
              <a:rPr lang="en-US" sz="1800" b="0" dirty="0"/>
              <a:t>Too high</a:t>
            </a:r>
          </a:p>
        </p:txBody>
      </p:sp>
      <p:sp>
        <p:nvSpPr>
          <p:cNvPr id="13" name="TextBox 12">
            <a:extLst>
              <a:ext uri="{FF2B5EF4-FFF2-40B4-BE49-F238E27FC236}">
                <a16:creationId xmlns:a16="http://schemas.microsoft.com/office/drawing/2014/main" id="{497241E2-F945-FD48-9902-723E3976E294}"/>
              </a:ext>
            </a:extLst>
          </p:cNvPr>
          <p:cNvSpPr txBox="1"/>
          <p:nvPr/>
        </p:nvSpPr>
        <p:spPr>
          <a:xfrm>
            <a:off x="3707502" y="1035050"/>
            <a:ext cx="966996" cy="369332"/>
          </a:xfrm>
          <a:prstGeom prst="rect">
            <a:avLst/>
          </a:prstGeom>
          <a:noFill/>
        </p:spPr>
        <p:txBody>
          <a:bodyPr wrap="none" rtlCol="0">
            <a:spAutoFit/>
          </a:bodyPr>
          <a:lstStyle/>
          <a:p>
            <a:r>
              <a:rPr lang="en-US" sz="1800" b="0" dirty="0"/>
              <a:t>Too low</a:t>
            </a:r>
          </a:p>
        </p:txBody>
      </p:sp>
      <p:sp>
        <p:nvSpPr>
          <p:cNvPr id="14" name="TextBox 13">
            <a:extLst>
              <a:ext uri="{FF2B5EF4-FFF2-40B4-BE49-F238E27FC236}">
                <a16:creationId xmlns:a16="http://schemas.microsoft.com/office/drawing/2014/main" id="{DF80B593-C052-484A-9007-61C6ADCF2197}"/>
              </a:ext>
            </a:extLst>
          </p:cNvPr>
          <p:cNvSpPr txBox="1"/>
          <p:nvPr/>
        </p:nvSpPr>
        <p:spPr>
          <a:xfrm>
            <a:off x="1472793" y="4083050"/>
            <a:ext cx="3023007" cy="369332"/>
          </a:xfrm>
          <a:prstGeom prst="rect">
            <a:avLst/>
          </a:prstGeom>
          <a:noFill/>
        </p:spPr>
        <p:txBody>
          <a:bodyPr wrap="none" rtlCol="0">
            <a:spAutoFit/>
          </a:bodyPr>
          <a:lstStyle/>
          <a:p>
            <a:r>
              <a:rPr lang="en-US" sz="1800" b="0" dirty="0"/>
              <a:t>Want: good </a:t>
            </a:r>
            <a:r>
              <a:rPr lang="en-US" sz="1800" b="0" i="1" dirty="0"/>
              <a:t>decay schedule</a:t>
            </a:r>
          </a:p>
        </p:txBody>
      </p:sp>
    </p:spTree>
    <p:extLst>
      <p:ext uri="{BB962C8B-B14F-4D97-AF65-F5344CB8AC3E}">
        <p14:creationId xmlns:p14="http://schemas.microsoft.com/office/powerpoint/2010/main" val="210351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41C14-5967-FB4A-B3A4-FEADAE4A6B3F}"/>
              </a:ext>
            </a:extLst>
          </p:cNvPr>
          <p:cNvSpPr>
            <a:spLocks noGrp="1"/>
          </p:cNvSpPr>
          <p:nvPr>
            <p:ph type="title"/>
          </p:nvPr>
        </p:nvSpPr>
        <p:spPr/>
        <p:txBody>
          <a:bodyPr/>
          <a:lstStyle/>
          <a:p>
            <a:r>
              <a:rPr lang="en-US" dirty="0"/>
              <a:t>Setting the learning rate</a:t>
            </a:r>
          </a:p>
        </p:txBody>
      </p:sp>
      <p:pic>
        <p:nvPicPr>
          <p:cNvPr id="6" name="Picture 5">
            <a:extLst>
              <a:ext uri="{FF2B5EF4-FFF2-40B4-BE49-F238E27FC236}">
                <a16:creationId xmlns:a16="http://schemas.microsoft.com/office/drawing/2014/main" id="{DFCF64FC-C2FC-DF47-8EB0-77B6CF89A393}"/>
              </a:ext>
            </a:extLst>
          </p:cNvPr>
          <p:cNvPicPr>
            <a:picLocks noChangeAspect="1"/>
          </p:cNvPicPr>
          <p:nvPr/>
        </p:nvPicPr>
        <p:blipFill rotWithShape="1">
          <a:blip r:embed="rId3">
            <a:extLst>
              <a:ext uri="{28A0092B-C50C-407E-A947-70E740481C1C}">
                <a14:useLocalDpi xmlns:a14="http://schemas.microsoft.com/office/drawing/2010/main" val="0"/>
              </a:ext>
            </a:extLst>
          </a:blip>
          <a:srcRect l="32145" r="35271" b="21775"/>
          <a:stretch/>
        </p:blipFill>
        <p:spPr>
          <a:xfrm>
            <a:off x="381000" y="1676400"/>
            <a:ext cx="2209800" cy="1765300"/>
          </a:xfrm>
          <a:prstGeom prst="rect">
            <a:avLst/>
          </a:prstGeom>
        </p:spPr>
      </p:pic>
      <p:sp>
        <p:nvSpPr>
          <p:cNvPr id="7" name="TextBox 6">
            <a:extLst>
              <a:ext uri="{FF2B5EF4-FFF2-40B4-BE49-F238E27FC236}">
                <a16:creationId xmlns:a16="http://schemas.microsoft.com/office/drawing/2014/main" id="{5252FA24-0D3D-6D4A-B632-B55BA8EE62CA}"/>
              </a:ext>
            </a:extLst>
          </p:cNvPr>
          <p:cNvSpPr txBox="1"/>
          <p:nvPr/>
        </p:nvSpPr>
        <p:spPr>
          <a:xfrm>
            <a:off x="4495800" y="6414901"/>
            <a:ext cx="1277914" cy="307777"/>
          </a:xfrm>
          <a:prstGeom prst="rect">
            <a:avLst/>
          </a:prstGeom>
          <a:noFill/>
        </p:spPr>
        <p:txBody>
          <a:bodyPr wrap="none" rtlCol="0">
            <a:spAutoFit/>
          </a:bodyPr>
          <a:lstStyle/>
          <a:p>
            <a:r>
              <a:rPr lang="en-US" sz="1400" b="0" dirty="0">
                <a:hlinkClick r:id="rId4"/>
              </a:rPr>
              <a:t>Figure source</a:t>
            </a:r>
            <a:endParaRPr lang="en-US" sz="1400" b="0" dirty="0"/>
          </a:p>
        </p:txBody>
      </p:sp>
      <p:pic>
        <p:nvPicPr>
          <p:cNvPr id="11" name="Picture 10">
            <a:extLst>
              <a:ext uri="{FF2B5EF4-FFF2-40B4-BE49-F238E27FC236}">
                <a16:creationId xmlns:a16="http://schemas.microsoft.com/office/drawing/2014/main" id="{1A591815-77BE-6E42-A904-CAB06B2976E2}"/>
              </a:ext>
            </a:extLst>
          </p:cNvPr>
          <p:cNvPicPr>
            <a:picLocks noChangeAspect="1"/>
          </p:cNvPicPr>
          <p:nvPr/>
        </p:nvPicPr>
        <p:blipFill rotWithShape="1">
          <a:blip r:embed="rId3">
            <a:extLst>
              <a:ext uri="{28A0092B-C50C-407E-A947-70E740481C1C}">
                <a14:useLocalDpi xmlns:a14="http://schemas.microsoft.com/office/drawing/2010/main" val="0"/>
              </a:ext>
            </a:extLst>
          </a:blip>
          <a:srcRect r="68540" b="25714"/>
          <a:stretch/>
        </p:blipFill>
        <p:spPr>
          <a:xfrm>
            <a:off x="2895600" y="1720850"/>
            <a:ext cx="2133600" cy="1676400"/>
          </a:xfrm>
          <a:prstGeom prst="rect">
            <a:avLst/>
          </a:prstGeom>
        </p:spPr>
      </p:pic>
      <p:pic>
        <p:nvPicPr>
          <p:cNvPr id="12" name="Picture 11">
            <a:extLst>
              <a:ext uri="{FF2B5EF4-FFF2-40B4-BE49-F238E27FC236}">
                <a16:creationId xmlns:a16="http://schemas.microsoft.com/office/drawing/2014/main" id="{52B54A77-136A-1D42-9994-509A1DD9C8E8}"/>
              </a:ext>
            </a:extLst>
          </p:cNvPr>
          <p:cNvPicPr>
            <a:picLocks noChangeAspect="1"/>
          </p:cNvPicPr>
          <p:nvPr/>
        </p:nvPicPr>
        <p:blipFill rotWithShape="1">
          <a:blip r:embed="rId3">
            <a:extLst>
              <a:ext uri="{28A0092B-C50C-407E-A947-70E740481C1C}">
                <a14:useLocalDpi xmlns:a14="http://schemas.microsoft.com/office/drawing/2010/main" val="0"/>
              </a:ext>
            </a:extLst>
          </a:blip>
          <a:srcRect l="66292" b="20931"/>
          <a:stretch/>
        </p:blipFill>
        <p:spPr>
          <a:xfrm>
            <a:off x="1752600" y="4660913"/>
            <a:ext cx="2286000" cy="1784337"/>
          </a:xfrm>
          <a:prstGeom prst="rect">
            <a:avLst/>
          </a:prstGeom>
        </p:spPr>
      </p:pic>
      <p:sp>
        <p:nvSpPr>
          <p:cNvPr id="3" name="TextBox 2">
            <a:extLst>
              <a:ext uri="{FF2B5EF4-FFF2-40B4-BE49-F238E27FC236}">
                <a16:creationId xmlns:a16="http://schemas.microsoft.com/office/drawing/2014/main" id="{388896DB-4A5A-4E44-B8A5-32F0C46401C8}"/>
              </a:ext>
            </a:extLst>
          </p:cNvPr>
          <p:cNvSpPr txBox="1"/>
          <p:nvPr/>
        </p:nvSpPr>
        <p:spPr>
          <a:xfrm>
            <a:off x="1104340" y="1035050"/>
            <a:ext cx="1056764" cy="369332"/>
          </a:xfrm>
          <a:prstGeom prst="rect">
            <a:avLst/>
          </a:prstGeom>
          <a:noFill/>
        </p:spPr>
        <p:txBody>
          <a:bodyPr wrap="none" rtlCol="0">
            <a:spAutoFit/>
          </a:bodyPr>
          <a:lstStyle/>
          <a:p>
            <a:r>
              <a:rPr lang="en-US" sz="1800" b="0" dirty="0"/>
              <a:t>Too high</a:t>
            </a:r>
          </a:p>
        </p:txBody>
      </p:sp>
      <p:sp>
        <p:nvSpPr>
          <p:cNvPr id="13" name="TextBox 12">
            <a:extLst>
              <a:ext uri="{FF2B5EF4-FFF2-40B4-BE49-F238E27FC236}">
                <a16:creationId xmlns:a16="http://schemas.microsoft.com/office/drawing/2014/main" id="{497241E2-F945-FD48-9902-723E3976E294}"/>
              </a:ext>
            </a:extLst>
          </p:cNvPr>
          <p:cNvSpPr txBox="1"/>
          <p:nvPr/>
        </p:nvSpPr>
        <p:spPr>
          <a:xfrm>
            <a:off x="3707502" y="1035050"/>
            <a:ext cx="966996" cy="369332"/>
          </a:xfrm>
          <a:prstGeom prst="rect">
            <a:avLst/>
          </a:prstGeom>
          <a:noFill/>
        </p:spPr>
        <p:txBody>
          <a:bodyPr wrap="none" rtlCol="0">
            <a:spAutoFit/>
          </a:bodyPr>
          <a:lstStyle/>
          <a:p>
            <a:r>
              <a:rPr lang="en-US" sz="1800" b="0" dirty="0"/>
              <a:t>Too low</a:t>
            </a:r>
          </a:p>
        </p:txBody>
      </p:sp>
      <p:sp>
        <p:nvSpPr>
          <p:cNvPr id="14" name="TextBox 13">
            <a:extLst>
              <a:ext uri="{FF2B5EF4-FFF2-40B4-BE49-F238E27FC236}">
                <a16:creationId xmlns:a16="http://schemas.microsoft.com/office/drawing/2014/main" id="{DF80B593-C052-484A-9007-61C6ADCF2197}"/>
              </a:ext>
            </a:extLst>
          </p:cNvPr>
          <p:cNvSpPr txBox="1"/>
          <p:nvPr/>
        </p:nvSpPr>
        <p:spPr>
          <a:xfrm>
            <a:off x="1472793" y="4083050"/>
            <a:ext cx="3023007" cy="369332"/>
          </a:xfrm>
          <a:prstGeom prst="rect">
            <a:avLst/>
          </a:prstGeom>
          <a:noFill/>
        </p:spPr>
        <p:txBody>
          <a:bodyPr wrap="none" rtlCol="0">
            <a:spAutoFit/>
          </a:bodyPr>
          <a:lstStyle/>
          <a:p>
            <a:r>
              <a:rPr lang="en-US" sz="1800" b="0" dirty="0"/>
              <a:t>Want: good </a:t>
            </a:r>
            <a:r>
              <a:rPr lang="en-US" sz="1800" b="0" i="1" dirty="0"/>
              <a:t>decay schedule</a:t>
            </a:r>
          </a:p>
        </p:txBody>
      </p:sp>
      <p:pic>
        <p:nvPicPr>
          <p:cNvPr id="15" name="Picture 14">
            <a:extLst>
              <a:ext uri="{FF2B5EF4-FFF2-40B4-BE49-F238E27FC236}">
                <a16:creationId xmlns:a16="http://schemas.microsoft.com/office/drawing/2014/main" id="{792F5171-CBF5-2A4B-8AB1-59A234C55F8B}"/>
              </a:ext>
            </a:extLst>
          </p:cNvPr>
          <p:cNvPicPr>
            <a:picLocks noChangeAspect="1"/>
          </p:cNvPicPr>
          <p:nvPr/>
        </p:nvPicPr>
        <p:blipFill>
          <a:blip r:embed="rId5"/>
          <a:stretch>
            <a:fillRect/>
          </a:stretch>
        </p:blipFill>
        <p:spPr>
          <a:xfrm>
            <a:off x="6042198" y="1160078"/>
            <a:ext cx="5638800" cy="5085977"/>
          </a:xfrm>
          <a:prstGeom prst="rect">
            <a:avLst/>
          </a:prstGeom>
        </p:spPr>
      </p:pic>
      <p:sp>
        <p:nvSpPr>
          <p:cNvPr id="16" name="TextBox 15">
            <a:extLst>
              <a:ext uri="{FF2B5EF4-FFF2-40B4-BE49-F238E27FC236}">
                <a16:creationId xmlns:a16="http://schemas.microsoft.com/office/drawing/2014/main" id="{56583ED6-533F-0045-A39D-3CAE1AA6E88D}"/>
              </a:ext>
            </a:extLst>
          </p:cNvPr>
          <p:cNvSpPr txBox="1"/>
          <p:nvPr/>
        </p:nvSpPr>
        <p:spPr>
          <a:xfrm>
            <a:off x="7655098" y="6414901"/>
            <a:ext cx="2225289" cy="307777"/>
          </a:xfrm>
          <a:prstGeom prst="rect">
            <a:avLst/>
          </a:prstGeom>
          <a:noFill/>
        </p:spPr>
        <p:txBody>
          <a:bodyPr wrap="none" rtlCol="0">
            <a:spAutoFit/>
          </a:bodyPr>
          <a:lstStyle/>
          <a:p>
            <a:r>
              <a:rPr lang="en-US" sz="1400" b="0" dirty="0"/>
              <a:t>Source: </a:t>
            </a:r>
            <a:r>
              <a:rPr lang="en-US" sz="1400" b="0" dirty="0">
                <a:hlinkClick r:id="rId6"/>
              </a:rPr>
              <a:t>Stanford CS231n</a:t>
            </a:r>
            <a:endParaRPr lang="en-US" sz="1400" b="0" dirty="0"/>
          </a:p>
        </p:txBody>
      </p:sp>
      <p:sp>
        <p:nvSpPr>
          <p:cNvPr id="4" name="Rectangle 3">
            <a:extLst>
              <a:ext uri="{FF2B5EF4-FFF2-40B4-BE49-F238E27FC236}">
                <a16:creationId xmlns:a16="http://schemas.microsoft.com/office/drawing/2014/main" id="{0BB0C4A9-5C6D-1A4A-9578-590D92785F79}"/>
              </a:ext>
            </a:extLst>
          </p:cNvPr>
          <p:cNvSpPr/>
          <p:nvPr/>
        </p:nvSpPr>
        <p:spPr bwMode="auto">
          <a:xfrm>
            <a:off x="7556243" y="1981200"/>
            <a:ext cx="2806957" cy="533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7" name="Rectangle 16">
            <a:extLst>
              <a:ext uri="{FF2B5EF4-FFF2-40B4-BE49-F238E27FC236}">
                <a16:creationId xmlns:a16="http://schemas.microsoft.com/office/drawing/2014/main" id="{5BAAFA1E-FE4B-9049-BE35-DD078CD76D72}"/>
              </a:ext>
            </a:extLst>
          </p:cNvPr>
          <p:cNvSpPr/>
          <p:nvPr/>
        </p:nvSpPr>
        <p:spPr bwMode="auto">
          <a:xfrm>
            <a:off x="7556243" y="2789622"/>
            <a:ext cx="2708102" cy="533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8" name="Rectangle 17">
            <a:extLst>
              <a:ext uri="{FF2B5EF4-FFF2-40B4-BE49-F238E27FC236}">
                <a16:creationId xmlns:a16="http://schemas.microsoft.com/office/drawing/2014/main" id="{5C11B932-917E-5F44-8B72-E3D53CBCE33D}"/>
              </a:ext>
            </a:extLst>
          </p:cNvPr>
          <p:cNvSpPr/>
          <p:nvPr/>
        </p:nvSpPr>
        <p:spPr bwMode="auto">
          <a:xfrm>
            <a:off x="9009149" y="3846927"/>
            <a:ext cx="2708102" cy="533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9" name="Rectangle 18">
            <a:extLst>
              <a:ext uri="{FF2B5EF4-FFF2-40B4-BE49-F238E27FC236}">
                <a16:creationId xmlns:a16="http://schemas.microsoft.com/office/drawing/2014/main" id="{CD5CCAFB-F359-D543-892C-4FCDC1C14180}"/>
              </a:ext>
            </a:extLst>
          </p:cNvPr>
          <p:cNvSpPr/>
          <p:nvPr/>
        </p:nvSpPr>
        <p:spPr bwMode="auto">
          <a:xfrm>
            <a:off x="6301047" y="5334000"/>
            <a:ext cx="2309553" cy="37865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90083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P spid="18" grpId="0" animBg="1"/>
      <p:bldP spid="19" grpId="0" animBg="1"/>
    </p:bldLst>
  </p:timing>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Template>
  <TotalTime>86686</TotalTime>
  <Words>4388</Words>
  <Application>Microsoft Office PowerPoint</Application>
  <PresentationFormat>Widescreen</PresentationFormat>
  <Paragraphs>446</Paragraphs>
  <Slides>61</Slides>
  <Notes>18</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Cambria Math</vt:lpstr>
      <vt:lpstr>KaTeX_Main</vt:lpstr>
      <vt:lpstr>KaTeX_Math</vt:lpstr>
      <vt:lpstr>Open Sans</vt:lpstr>
      <vt:lpstr>Times New Roman</vt:lpstr>
      <vt:lpstr>Blank Presentation</vt:lpstr>
      <vt:lpstr>PowerPoint Presentation</vt:lpstr>
      <vt:lpstr>PowerPoint Presentation</vt:lpstr>
      <vt:lpstr>Outline</vt:lpstr>
      <vt:lpstr>An overview of optimization techniques</vt:lpstr>
      <vt:lpstr>Mini-batch SGD</vt:lpstr>
      <vt:lpstr>Setting the mini-batch size</vt:lpstr>
      <vt:lpstr>Setting the learning rate</vt:lpstr>
      <vt:lpstr>Setting the learning rate</vt:lpstr>
      <vt:lpstr>Setting the learning rate</vt:lpstr>
      <vt:lpstr>Learning rate decay</vt:lpstr>
      <vt:lpstr>Learning rate decay</vt:lpstr>
      <vt:lpstr>A typical phenomenon</vt:lpstr>
      <vt:lpstr>Learning rate decay</vt:lpstr>
      <vt:lpstr>Diagnosing learning curves: Obvious problems</vt:lpstr>
      <vt:lpstr>Diagnosing learning curves: Subtler behaviors</vt:lpstr>
      <vt:lpstr>When to stop training?</vt:lpstr>
      <vt:lpstr>Advanced optimizers</vt:lpstr>
      <vt:lpstr>Where does SGD run into trouble?</vt:lpstr>
      <vt:lpstr>Where does SGD run into trouble?</vt:lpstr>
      <vt:lpstr>SGD with momentum</vt:lpstr>
      <vt:lpstr>SGD with momentum</vt:lpstr>
      <vt:lpstr>SGD with momentum</vt:lpstr>
      <vt:lpstr>SGD with momentum</vt:lpstr>
      <vt:lpstr>Adagrad: Adaptive per-parameter learning rates</vt:lpstr>
      <vt:lpstr>RMSProp</vt:lpstr>
      <vt:lpstr>Adam: Combine RMSProp with momentum</vt:lpstr>
      <vt:lpstr>Which optimizer to use in practice?</vt:lpstr>
      <vt:lpstr>Which optimizer to use in practice?</vt:lpstr>
      <vt:lpstr>Which optimizer to use in practice?</vt:lpstr>
      <vt:lpstr>Misc. optimization tricks and topics</vt:lpstr>
      <vt:lpstr>Neural network training: Beyond the basics</vt:lpstr>
      <vt:lpstr>Data augmentation</vt:lpstr>
      <vt:lpstr>Data augmentation</vt:lpstr>
      <vt:lpstr>Data augmentation</vt:lpstr>
      <vt:lpstr>Data augmentation</vt:lpstr>
      <vt:lpstr>Data augmentation</vt:lpstr>
      <vt:lpstr>Data preprocessing</vt:lpstr>
      <vt:lpstr>Weight initialization</vt:lpstr>
      <vt:lpstr>Weight initialization</vt:lpstr>
      <vt:lpstr>Batch normalization</vt:lpstr>
      <vt:lpstr>Batch normalization</vt:lpstr>
      <vt:lpstr>Batch normalization</vt:lpstr>
      <vt:lpstr>Batch normalization</vt:lpstr>
      <vt:lpstr>Batch normalization</vt:lpstr>
      <vt:lpstr>Batch normalization</vt:lpstr>
      <vt:lpstr>Why does BatchNorm really work?</vt:lpstr>
      <vt:lpstr>Other types of normalization</vt:lpstr>
      <vt:lpstr>Outline</vt:lpstr>
      <vt:lpstr>Regularization</vt:lpstr>
      <vt:lpstr>Weight decay</vt:lpstr>
      <vt:lpstr>Other types of regularization</vt:lpstr>
      <vt:lpstr>Dropout</vt:lpstr>
      <vt:lpstr>Dropout</vt:lpstr>
      <vt:lpstr>Current status of dropout</vt:lpstr>
      <vt:lpstr>Outline</vt:lpstr>
      <vt:lpstr>Test time</vt:lpstr>
      <vt:lpstr>Test time</vt:lpstr>
      <vt:lpstr>Outline</vt:lpstr>
      <vt:lpstr>Transfer learning</vt:lpstr>
      <vt:lpstr>Distillation</vt:lpstr>
      <vt:lpstr>Some take-aways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efros</dc:creator>
  <cp:lastModifiedBy>Chaim Baskin</cp:lastModifiedBy>
  <cp:revision>1996</cp:revision>
  <cp:lastPrinted>2022-02-23T16:49:46Z</cp:lastPrinted>
  <dcterms:created xsi:type="dcterms:W3CDTF">2004-08-29T23:15:23Z</dcterms:created>
  <dcterms:modified xsi:type="dcterms:W3CDTF">2022-11-17T06:53:14Z</dcterms:modified>
</cp:coreProperties>
</file>